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681" r:id="rId2"/>
    <p:sldId id="713" r:id="rId3"/>
    <p:sldId id="717" r:id="rId4"/>
    <p:sldId id="718" r:id="rId5"/>
    <p:sldId id="716" r:id="rId6"/>
    <p:sldId id="720" r:id="rId7"/>
    <p:sldId id="734" r:id="rId8"/>
    <p:sldId id="735" r:id="rId9"/>
    <p:sldId id="730" r:id="rId10"/>
    <p:sldId id="733" r:id="rId11"/>
    <p:sldId id="732" r:id="rId12"/>
    <p:sldId id="725" r:id="rId13"/>
    <p:sldId id="729" r:id="rId14"/>
    <p:sldId id="719" r:id="rId15"/>
    <p:sldId id="685" r:id="rId16"/>
    <p:sldId id="686" r:id="rId17"/>
    <p:sldId id="687" r:id="rId18"/>
    <p:sldId id="688" r:id="rId19"/>
    <p:sldId id="690" r:id="rId20"/>
    <p:sldId id="691" r:id="rId21"/>
    <p:sldId id="692" r:id="rId22"/>
    <p:sldId id="696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704" r:id="rId31"/>
    <p:sldId id="705" r:id="rId32"/>
    <p:sldId id="706" r:id="rId33"/>
    <p:sldId id="707" r:id="rId34"/>
    <p:sldId id="710" r:id="rId35"/>
    <p:sldId id="682" r:id="rId36"/>
  </p:sldIdLst>
  <p:sldSz cx="9144000" cy="6858000" type="screen4x3"/>
  <p:notesSz cx="6742113" cy="987266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EBA"/>
    <a:srgbClr val="F9FE90"/>
    <a:srgbClr val="006600"/>
    <a:srgbClr val="CECE0A"/>
    <a:srgbClr val="FF3300"/>
    <a:srgbClr val="C65DD1"/>
    <a:srgbClr val="F9FE94"/>
    <a:srgbClr val="ABFFAB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1" autoAdjust="0"/>
    <p:restoredTop sz="94689" autoAdjust="0"/>
  </p:normalViewPr>
  <p:slideViewPr>
    <p:cSldViewPr>
      <p:cViewPr>
        <p:scale>
          <a:sx n="74" d="100"/>
          <a:sy n="74" d="100"/>
        </p:scale>
        <p:origin x="-9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uk-UA" sz="2900" noProof="0">
                <a:latin typeface="Times New Roman" pitchFamily="18" charset="0"/>
                <a:cs typeface="Times New Roman" pitchFamily="18" charset="0"/>
              </a:defRPr>
            </a:pPr>
            <a:r>
              <a:rPr lang="uk-UA" sz="2900" noProof="0" dirty="0" smtClean="0">
                <a:solidFill>
                  <a:schemeClr val="tx2"/>
                </a:solidFill>
              </a:rPr>
              <a:t>Інформація щодо функціонування судів</a:t>
            </a:r>
            <a:endParaRPr lang="uk-UA" sz="2900" noProof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1701232542789364"/>
          <c:y val="3.6075537061538619E-2"/>
        </c:manualLayout>
      </c:layout>
      <c:overlay val="0"/>
      <c:spPr>
        <a:noFill/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954711738735737"/>
          <c:y val="2.3832771046960608E-2"/>
          <c:w val="0.723826356631045"/>
          <c:h val="0.976167228953039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інформація щодо функціонування судів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cat>
            <c:strRef>
              <c:f>Лист1!$A$2:$A$5</c:f>
              <c:strCache>
                <c:ptCount val="4"/>
                <c:pt idx="0">
                  <c:v>Суди, що працюють</c:v>
                </c:pt>
                <c:pt idx="1">
                  <c:v>АР Крим, м.Севастополь</c:v>
                </c:pt>
                <c:pt idx="2">
                  <c:v>Донецька область</c:v>
                </c:pt>
                <c:pt idx="3">
                  <c:v>Луганська область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675</c:v>
                </c:pt>
                <c:pt idx="1">
                  <c:v>36</c:v>
                </c:pt>
                <c:pt idx="2">
                  <c:v>32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078542626916337"/>
          <c:y val="0.82950647529062427"/>
          <c:w val="0.79985532138070747"/>
          <c:h val="0.12167336978500164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1F497D">
            <a:lumMod val="40000"/>
            <a:lumOff val="60000"/>
          </a:srgbClr>
        </a:soli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9.1846664923342147E-2"/>
          <c:y val="3.038147376087634E-2"/>
          <c:w val="0.86718176027036409"/>
          <c:h val="0.69432580852839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Лист1!$B$6:$D$6</c:f>
              <c:strCache>
                <c:ptCount val="1"/>
                <c:pt idx="0">
                  <c:v>Наказ від 15.10.2014 № 133 (без АРК і зони АТО)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8517431754894616E-2"/>
                  <c:y val="1.4927294403185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128315962876896E-3"/>
                  <c:y val="0.10155560554930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90329031541297E-2"/>
                  <c:y val="6.1398092519634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Лист1!$E$5:$H$5</c:f>
              <c:strCache>
                <c:ptCount val="3"/>
                <c:pt idx="0">
                  <c:v>Апеляційні суди </c:v>
                </c:pt>
                <c:pt idx="2">
                  <c:v>Місцеві загальні суди</c:v>
                </c:pt>
              </c:strCache>
            </c:strRef>
          </c:cat>
          <c:val>
            <c:numRef>
              <c:f>Лист1!$E$6:$H$6</c:f>
              <c:numCache>
                <c:formatCode>General</c:formatCode>
                <c:ptCount val="4"/>
                <c:pt idx="0">
                  <c:v>1589</c:v>
                </c:pt>
                <c:pt idx="2">
                  <c:v>4404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Лист1!$B$7:$D$7</c:f>
              <c:strCache>
                <c:ptCount val="1"/>
                <c:pt idx="0">
                  <c:v>Наказ від 08.08.2017 № 843 (без АРК і зони АТО)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059661381710276E-2"/>
                  <c:y val="1.3693635180136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189670001609233E-3"/>
                  <c:y val="8.8481461811408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16456773620135E-2"/>
                  <c:y val="7.5274755796364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6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Лист1!$E$5:$H$5</c:f>
              <c:strCache>
                <c:ptCount val="3"/>
                <c:pt idx="0">
                  <c:v>Апеляційні суди </c:v>
                </c:pt>
                <c:pt idx="2">
                  <c:v>Місцеві загальні суди</c:v>
                </c:pt>
              </c:strCache>
            </c:strRef>
          </c:cat>
          <c:val>
            <c:numRef>
              <c:f>Лист1!$E$7:$H$7</c:f>
              <c:numCache>
                <c:formatCode>General</c:formatCode>
                <c:ptCount val="4"/>
                <c:pt idx="0">
                  <c:v>1199</c:v>
                </c:pt>
                <c:pt idx="2">
                  <c:v>4339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cylinder"/>
        <c:axId val="107609088"/>
        <c:axId val="122962688"/>
        <c:axId val="0"/>
      </c:bar3DChart>
      <c:catAx>
        <c:axId val="1076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sz="1400" b="1">
                <a:solidFill>
                  <a:schemeClr val="accent1"/>
                </a:solidFill>
              </a:defRPr>
            </a:pPr>
            <a:endParaRPr lang="ru-RU"/>
          </a:p>
        </c:txPr>
        <c:crossAx val="122962688"/>
        <c:crosses val="autoZero"/>
        <c:auto val="1"/>
        <c:lblAlgn val="ctr"/>
        <c:lblOffset val="100"/>
        <c:noMultiLvlLbl val="0"/>
      </c:catAx>
      <c:valAx>
        <c:axId val="122962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>
                <a:solidFill>
                  <a:schemeClr val="tx2"/>
                </a:solidFill>
              </a:defRPr>
            </a:pPr>
            <a:endParaRPr lang="ru-RU"/>
          </a:p>
        </c:txPr>
        <c:crossAx val="107609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5296311162559003E-2"/>
          <c:y val="0.8340088280789314"/>
          <c:w val="0.76536735613605655"/>
          <c:h val="0.11423481436535542"/>
        </c:manualLayout>
      </c:layout>
      <c:overlay val="0"/>
      <c:txPr>
        <a:bodyPr/>
        <a:lstStyle/>
        <a:p>
          <a:pPr>
            <a:defRPr lang="ru-RU" sz="1400"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19050">
      <a:solidFill>
        <a:srgbClr val="0070C0"/>
      </a:solidFill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1F497D">
            <a:lumMod val="40000"/>
            <a:lumOff val="60000"/>
          </a:srgbClr>
        </a:soli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9.4359350712228937E-2"/>
          <c:y val="3.1213308031780167E-2"/>
          <c:w val="0.79067634992227909"/>
          <c:h val="0.710767674224408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Лист1!$N$38:$P$38</c:f>
              <c:strCache>
                <c:ptCount val="1"/>
                <c:pt idx="0">
                  <c:v>Наказ від 14.05.2012 № 52 (без АРК і зони АТО)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9.9630892540136917E-3"/>
                  <c:y val="6.3242623308775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128315962876896E-3"/>
                  <c:y val="0.10155560554930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72405188841162E-2"/>
                  <c:y val="6.547301640349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Лист1!$Q$37:$T$37</c:f>
              <c:strCache>
                <c:ptCount val="3"/>
                <c:pt idx="0">
                  <c:v>Апеляційні адміністративні суди
</c:v>
                </c:pt>
                <c:pt idx="2">
                  <c:v>Окружні адміністративні суди</c:v>
                </c:pt>
              </c:strCache>
            </c:strRef>
          </c:cat>
          <c:val>
            <c:numRef>
              <c:f>Лист1!$Q$38:$T$38</c:f>
              <c:numCache>
                <c:formatCode>General</c:formatCode>
                <c:ptCount val="4"/>
                <c:pt idx="0">
                  <c:v>354</c:v>
                </c:pt>
                <c:pt idx="2">
                  <c:v>637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Лист1!$N$39:$P$39</c:f>
              <c:strCache>
                <c:ptCount val="1"/>
                <c:pt idx="0">
                  <c:v>Наказ від 08.08.2017 № 841 (без АРК і зони АТО)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1062202797967567E-3"/>
                  <c:y val="6.2009210837179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189670001609233E-3"/>
                  <c:y val="8.8481461811408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054256877187517E-3"/>
                  <c:y val="6.4503593167312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6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Лист1!$Q$37:$T$37</c:f>
              <c:strCache>
                <c:ptCount val="3"/>
                <c:pt idx="0">
                  <c:v>Апеляційні адміністративні суди
</c:v>
                </c:pt>
                <c:pt idx="2">
                  <c:v>Окружні адміністративні суди</c:v>
                </c:pt>
              </c:strCache>
            </c:strRef>
          </c:cat>
          <c:val>
            <c:numRef>
              <c:f>Лист1!$Q$39:$T$39</c:f>
              <c:numCache>
                <c:formatCode>General</c:formatCode>
                <c:ptCount val="4"/>
                <c:pt idx="0">
                  <c:v>265</c:v>
                </c:pt>
                <c:pt idx="2">
                  <c:v>588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cylinder"/>
        <c:axId val="123040896"/>
        <c:axId val="123042432"/>
        <c:axId val="0"/>
      </c:bar3DChart>
      <c:catAx>
        <c:axId val="123040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23042432"/>
        <c:crosses val="autoZero"/>
        <c:auto val="0"/>
        <c:lblAlgn val="l"/>
        <c:lblOffset val="100"/>
        <c:noMultiLvlLbl val="0"/>
      </c:catAx>
      <c:valAx>
        <c:axId val="123042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>
                <a:solidFill>
                  <a:schemeClr val="tx2"/>
                </a:solidFill>
              </a:defRPr>
            </a:pPr>
            <a:endParaRPr lang="ru-RU"/>
          </a:p>
        </c:txPr>
        <c:crossAx val="123040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775012286470955E-2"/>
          <c:y val="0.85964268074047578"/>
          <c:w val="0.86986268999333283"/>
          <c:h val="7.7502765659375653E-2"/>
        </c:manualLayout>
      </c:layout>
      <c:overlay val="0"/>
      <c:txPr>
        <a:bodyPr/>
        <a:lstStyle/>
        <a:p>
          <a:pPr>
            <a:defRPr lang="ru-RU" sz="1100" b="1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19050">
      <a:solidFill>
        <a:srgbClr val="0070C0"/>
      </a:solidFill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1F497D">
            <a:lumMod val="40000"/>
            <a:lumOff val="60000"/>
          </a:srgbClr>
        </a:soli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5504789085365736E-2"/>
          <c:y val="9.9566235069828687E-2"/>
          <c:w val="0.87773603479394835"/>
          <c:h val="0.6976937065850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Лист1!$B$38:$D$38</c:f>
              <c:strCache>
                <c:ptCount val="1"/>
                <c:pt idx="0">
                  <c:v>Наказ від 18.08.2010 № 120 (без АРК і зони АТО)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0076749213657513E-2"/>
                  <c:y val="5.199202259269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128315962876896E-3"/>
                  <c:y val="0.10155560554930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825997475690312E-3"/>
                  <c:y val="5.871814772266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Лист1!$E$37:$H$37</c:f>
              <c:strCache>
                <c:ptCount val="3"/>
                <c:pt idx="0">
                  <c:v>Апеляційні господарські суди</c:v>
                </c:pt>
                <c:pt idx="2">
                  <c:v>Господарські суди</c:v>
                </c:pt>
              </c:strCache>
            </c:strRef>
          </c:cat>
          <c:val>
            <c:numRef>
              <c:f>Лист1!$E$38:$H$38</c:f>
              <c:numCache>
                <c:formatCode>General</c:formatCode>
                <c:ptCount val="4"/>
                <c:pt idx="0">
                  <c:v>273</c:v>
                </c:pt>
                <c:pt idx="2">
                  <c:v>710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Лист1!$B$39:$D$39</c:f>
              <c:strCache>
                <c:ptCount val="1"/>
                <c:pt idx="0">
                  <c:v>Наказ від 08.08.2017 № 842 (без АРК і зони АТО)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945412258382951E-2"/>
                  <c:y val="5.075849533230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189670001609233E-3"/>
                  <c:y val="8.8481461811408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35951014550296E-2"/>
                  <c:y val="5.775867903416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6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Лист1!$E$37:$H$37</c:f>
              <c:strCache>
                <c:ptCount val="3"/>
                <c:pt idx="0">
                  <c:v>Апеляційні господарські суди</c:v>
                </c:pt>
                <c:pt idx="2">
                  <c:v>Господарські суди</c:v>
                </c:pt>
              </c:strCache>
            </c:strRef>
          </c:cat>
          <c:val>
            <c:numRef>
              <c:f>Лист1!$E$39:$H$39</c:f>
              <c:numCache>
                <c:formatCode>General</c:formatCode>
                <c:ptCount val="4"/>
                <c:pt idx="0">
                  <c:v>225</c:v>
                </c:pt>
                <c:pt idx="2">
                  <c:v>619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cylinder"/>
        <c:axId val="123153792"/>
        <c:axId val="123155584"/>
        <c:axId val="0"/>
      </c:bar3DChart>
      <c:catAx>
        <c:axId val="12315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sz="1100" b="0">
                <a:solidFill>
                  <a:srgbClr val="0070C0"/>
                </a:solidFill>
              </a:defRPr>
            </a:pPr>
            <a:endParaRPr lang="ru-RU"/>
          </a:p>
        </c:txPr>
        <c:crossAx val="123155584"/>
        <c:crosses val="autoZero"/>
        <c:auto val="1"/>
        <c:lblAlgn val="ctr"/>
        <c:lblOffset val="100"/>
        <c:noMultiLvlLbl val="0"/>
      </c:catAx>
      <c:valAx>
        <c:axId val="123155584"/>
        <c:scaling>
          <c:orientation val="minMax"/>
          <c:max val="7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>
                <a:solidFill>
                  <a:schemeClr val="tx2"/>
                </a:solidFill>
              </a:defRPr>
            </a:pPr>
            <a:endParaRPr lang="ru-RU"/>
          </a:p>
        </c:txPr>
        <c:crossAx val="123153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2666989642316609E-2"/>
          <c:y val="0.84760831598127118"/>
          <c:w val="0.90936132983377083"/>
          <c:h val="9.789810830881561E-2"/>
        </c:manualLayout>
      </c:layout>
      <c:overlay val="0"/>
      <c:txPr>
        <a:bodyPr/>
        <a:lstStyle/>
        <a:p>
          <a:pPr>
            <a:defRPr lang="ru-RU" sz="1100" b="1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19050">
      <a:solidFill>
        <a:srgbClr val="0070C0"/>
      </a:solidFill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00614853698842"/>
          <c:y val="1.403016330447244E-2"/>
          <c:w val="0.7360476815398074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effectLst/>
          </c:spPr>
          <c:invertIfNegative val="0"/>
          <c:dLbls>
            <c:dLbl>
              <c:idx val="0"/>
              <c:layout>
                <c:manualLayout>
                  <c:x val="-2.7777777777777776E-2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4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209876543209874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185185185185182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100%</c:v>
                </c:pt>
                <c:pt idx="1">
                  <c:v>90-80%</c:v>
                </c:pt>
                <c:pt idx="2">
                  <c:v>70-60%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effectLst>
              <a:glow rad="127000">
                <a:schemeClr val="accent1">
                  <a:lumMod val="20000"/>
                  <a:lumOff val="8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-2.7777777777777776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604938271604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4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37E-2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D1FA06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100%</c:v>
                </c:pt>
                <c:pt idx="1">
                  <c:v>90-80%</c:v>
                </c:pt>
                <c:pt idx="2">
                  <c:v>70-60%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85888"/>
        <c:axId val="123287424"/>
      </c:barChart>
      <c:catAx>
        <c:axId val="1232858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87424"/>
        <c:crosses val="autoZero"/>
        <c:auto val="1"/>
        <c:lblAlgn val="ctr"/>
        <c:lblOffset val="100"/>
        <c:noMultiLvlLbl val="0"/>
      </c:catAx>
      <c:valAx>
        <c:axId val="1232874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858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679301169926506E-3"/>
          <c:y val="0"/>
          <c:w val="0.8569278958054771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explosion val="10"/>
          <c:dPt>
            <c:idx val="0"/>
            <c:bubble3D val="0"/>
            <c:spPr>
              <a:solidFill>
                <a:srgbClr val="FFFF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2308966611996031"/>
                  <c:y val="-0.1446876781700690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76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Кількість судів, до яких ДСА України рекомендовано відрядити суддів</c:v>
                </c:pt>
                <c:pt idx="1">
                  <c:v>з них, кількість  судів, до яких відряджено суддів Указом Президента України                              від 07.08.2017 № 212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447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3.0320312808934602E-2"/>
          <c:y val="0.68291694695705363"/>
          <c:w val="0.96220299113554209"/>
          <c:h val="0.23927484858214776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62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735995848254304E-2"/>
          <c:y val="9.0445790923515627E-3"/>
          <c:w val="0.70283973077065509"/>
          <c:h val="0.920008339716639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explosion val="22"/>
          <c:dPt>
            <c:idx val="0"/>
            <c:bubble3D val="0"/>
            <c:spPr>
              <a:solidFill>
                <a:srgbClr val="0070C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6.6723114248316104E-2"/>
                  <c:y val="-0.14982444230583325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244</a:t>
                    </a:r>
                    <a:endParaRPr lang="en-US" sz="2400" b="1" dirty="0">
                      <a:solidFill>
                        <a:srgbClr val="FFFF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66202131397119E-2"/>
                  <c:y val="7.4943693125006317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32</a:t>
                    </a:r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Кількість суддів, що рекомендовані                                                                            до відрядження ДСА України</c:v>
                </c:pt>
                <c:pt idx="1">
                  <c:v>з них, кількість  суддів, які відряджені                                             Указом Президента України                                                         від 07.08.2017 № 212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244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447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2.7904433753936017E-2"/>
          <c:y val="0.67685708532385291"/>
          <c:w val="0.95905834186284544"/>
          <c:h val="0.29150075917490648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62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AB892-2879-417A-AB1A-AB6CA489289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366BE0D-F1D3-4E64-A396-C2D410778E36}" type="pres">
      <dgm:prSet presAssocID="{F8DAB892-2879-417A-AB1A-AB6CA4892894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4F8DF05-BCFE-4572-845F-50B2A906B3FA}" type="presOf" srcId="{F8DAB892-2879-417A-AB1A-AB6CA4892894}" destId="{1366BE0D-F1D3-4E64-A396-C2D410778E3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A44DC1-0099-48CB-8ED7-39A18EF3CDF4}" type="doc">
      <dgm:prSet loTypeId="urn:microsoft.com/office/officeart/2005/8/layout/venn3" loCatId="relationship" qsTypeId="urn:microsoft.com/office/officeart/2005/8/quickstyle/simple2" qsCatId="simple" csTypeId="urn:microsoft.com/office/officeart/2005/8/colors/colorful2" csCatId="colorful" phldr="1"/>
      <dgm:spPr/>
    </dgm:pt>
    <dgm:pt modelId="{21EF1F87-76F7-4A5D-8CD1-BA8A20C3F5A4}">
      <dgm:prSet phldrT="[Текст]" custT="1"/>
      <dgm:spPr>
        <a:solidFill>
          <a:srgbClr val="FFFF00">
            <a:alpha val="41000"/>
          </a:srgbClr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станом на жовтень 2016 року</a:t>
          </a:r>
          <a:endParaRPr lang="en-US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  судів</a:t>
          </a:r>
          <a:endParaRPr lang="ru-RU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Карлівський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районний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суд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Полтавської області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Лохвицький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районний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суд 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Полтавської області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Козівський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районний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суд 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Тернопільської області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Магдалинівський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районний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суд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Дніпропетровської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області 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Радивилівський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районний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суд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Рівненської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області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Шполянський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районний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суд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Черкаської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області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Яремчанський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міський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суд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Івано-Франківської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області</a:t>
          </a:r>
          <a:endParaRPr lang="ru-RU" sz="1600" dirty="0"/>
        </a:p>
      </dgm:t>
    </dgm:pt>
    <dgm:pt modelId="{54F94EA4-617A-4CE6-872C-27C396D35B61}" type="parTrans" cxnId="{A07ED0D4-6AB4-444C-ADF8-AB41B4324BE2}">
      <dgm:prSet/>
      <dgm:spPr/>
      <dgm:t>
        <a:bodyPr/>
        <a:lstStyle/>
        <a:p>
          <a:endParaRPr lang="ru-RU"/>
        </a:p>
      </dgm:t>
    </dgm:pt>
    <dgm:pt modelId="{6792B121-BCAC-46ED-B8D4-AA40AAA55260}" type="sibTrans" cxnId="{A07ED0D4-6AB4-444C-ADF8-AB41B4324BE2}">
      <dgm:prSet/>
      <dgm:spPr/>
      <dgm:t>
        <a:bodyPr/>
        <a:lstStyle/>
        <a:p>
          <a:endParaRPr lang="ru-RU"/>
        </a:p>
      </dgm:t>
    </dgm:pt>
    <dgm:pt modelId="{76969FCD-2C81-4FD7-A92D-23CCB2713A15}">
      <dgm:prSet phldrT="[Текст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станом на жовтень 2017 року</a:t>
          </a:r>
          <a:endParaRPr lang="en-US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 суди</a:t>
          </a:r>
          <a:endParaRPr lang="ru-RU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Гощанський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районний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суд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Рівненської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області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Куликівський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районний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суд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Чернігівської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області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Путильський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районний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суд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Чернівецької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області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Широківський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районний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суд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Дніпропетровської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області </a:t>
          </a:r>
          <a:endParaRPr lang="ru-RU" sz="1600" dirty="0"/>
        </a:p>
      </dgm:t>
    </dgm:pt>
    <dgm:pt modelId="{9E6DD529-2223-4B94-B5DC-9AA4CAFC4ECA}" type="parTrans" cxnId="{EC5E6E3E-3A22-4038-8662-19370B7778F6}">
      <dgm:prSet/>
      <dgm:spPr/>
      <dgm:t>
        <a:bodyPr/>
        <a:lstStyle/>
        <a:p>
          <a:endParaRPr lang="ru-RU"/>
        </a:p>
      </dgm:t>
    </dgm:pt>
    <dgm:pt modelId="{DB721CC0-308E-4EF9-9E03-2C281361222B}" type="sibTrans" cxnId="{EC5E6E3E-3A22-4038-8662-19370B7778F6}">
      <dgm:prSet/>
      <dgm:spPr/>
      <dgm:t>
        <a:bodyPr/>
        <a:lstStyle/>
        <a:p>
          <a:endParaRPr lang="ru-RU"/>
        </a:p>
      </dgm:t>
    </dgm:pt>
    <dgm:pt modelId="{694EE12E-7201-4D94-B467-200B5286F4A8}" type="pres">
      <dgm:prSet presAssocID="{46A44DC1-0099-48CB-8ED7-39A18EF3CDF4}" presName="Name0" presStyleCnt="0">
        <dgm:presLayoutVars>
          <dgm:dir/>
          <dgm:resizeHandles val="exact"/>
        </dgm:presLayoutVars>
      </dgm:prSet>
      <dgm:spPr/>
    </dgm:pt>
    <dgm:pt modelId="{DCFF7F6E-D7D4-4644-B86A-CF00E4E57C3D}" type="pres">
      <dgm:prSet presAssocID="{21EF1F87-76F7-4A5D-8CD1-BA8A20C3F5A4}" presName="Name5" presStyleLbl="vennNode1" presStyleIdx="0" presStyleCnt="2" custScaleY="114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DDDE5-F08D-407A-82DE-11D3958F01AA}" type="pres">
      <dgm:prSet presAssocID="{6792B121-BCAC-46ED-B8D4-AA40AAA55260}" presName="space" presStyleCnt="0"/>
      <dgm:spPr/>
    </dgm:pt>
    <dgm:pt modelId="{CC8CFF92-F706-468D-9D8B-826DC2B31B62}" type="pres">
      <dgm:prSet presAssocID="{76969FCD-2C81-4FD7-A92D-23CCB2713A15}" presName="Name5" presStyleLbl="vennNode1" presStyleIdx="1" presStyleCnt="2" custScaleY="114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ED0D4-6AB4-444C-ADF8-AB41B4324BE2}" srcId="{46A44DC1-0099-48CB-8ED7-39A18EF3CDF4}" destId="{21EF1F87-76F7-4A5D-8CD1-BA8A20C3F5A4}" srcOrd="0" destOrd="0" parTransId="{54F94EA4-617A-4CE6-872C-27C396D35B61}" sibTransId="{6792B121-BCAC-46ED-B8D4-AA40AAA55260}"/>
    <dgm:cxn modelId="{EC5E6E3E-3A22-4038-8662-19370B7778F6}" srcId="{46A44DC1-0099-48CB-8ED7-39A18EF3CDF4}" destId="{76969FCD-2C81-4FD7-A92D-23CCB2713A15}" srcOrd="1" destOrd="0" parTransId="{9E6DD529-2223-4B94-B5DC-9AA4CAFC4ECA}" sibTransId="{DB721CC0-308E-4EF9-9E03-2C281361222B}"/>
    <dgm:cxn modelId="{7C83F070-FEA8-4597-98CF-EA0796F2BDE6}" type="presOf" srcId="{21EF1F87-76F7-4A5D-8CD1-BA8A20C3F5A4}" destId="{DCFF7F6E-D7D4-4644-B86A-CF00E4E57C3D}" srcOrd="0" destOrd="0" presId="urn:microsoft.com/office/officeart/2005/8/layout/venn3"/>
    <dgm:cxn modelId="{3FF00ED4-D5D7-423D-AEFC-C67B41E297F0}" type="presOf" srcId="{46A44DC1-0099-48CB-8ED7-39A18EF3CDF4}" destId="{694EE12E-7201-4D94-B467-200B5286F4A8}" srcOrd="0" destOrd="0" presId="urn:microsoft.com/office/officeart/2005/8/layout/venn3"/>
    <dgm:cxn modelId="{B22D1F68-7373-4A1F-94AA-A5059281D515}" type="presOf" srcId="{76969FCD-2C81-4FD7-A92D-23CCB2713A15}" destId="{CC8CFF92-F706-468D-9D8B-826DC2B31B62}" srcOrd="0" destOrd="0" presId="urn:microsoft.com/office/officeart/2005/8/layout/venn3"/>
    <dgm:cxn modelId="{8D8547A8-C609-44B4-9B9B-EB754593B60A}" type="presParOf" srcId="{694EE12E-7201-4D94-B467-200B5286F4A8}" destId="{DCFF7F6E-D7D4-4644-B86A-CF00E4E57C3D}" srcOrd="0" destOrd="0" presId="urn:microsoft.com/office/officeart/2005/8/layout/venn3"/>
    <dgm:cxn modelId="{0908CFE9-948F-4847-891F-A1BEB3837471}" type="presParOf" srcId="{694EE12E-7201-4D94-B467-200B5286F4A8}" destId="{1F5DDDE5-F08D-407A-82DE-11D3958F01AA}" srcOrd="1" destOrd="0" presId="urn:microsoft.com/office/officeart/2005/8/layout/venn3"/>
    <dgm:cxn modelId="{99394B5A-66B2-48AD-A869-296B5D7D7F39}" type="presParOf" srcId="{694EE12E-7201-4D94-B467-200B5286F4A8}" destId="{CC8CFF92-F706-468D-9D8B-826DC2B31B62}" srcOrd="2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0.08403</cdr:x>
      <cdr:y>0.17045</cdr:y>
    </cdr:from>
    <cdr:to>
      <cdr:x>0.29124</cdr:x>
      <cdr:y>0.38237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1080120"/>
          <a:ext cx="1775573" cy="1342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2000" b="1" noProof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Суди, що не працюють</a:t>
          </a:r>
        </a:p>
        <a:p xmlns:a="http://schemas.openxmlformats.org/drawingml/2006/main">
          <a:pPr algn="ctr"/>
          <a:r>
            <a:rPr lang="uk-UA" sz="20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86</a:t>
          </a:r>
          <a:endParaRPr lang="uk-UA" sz="20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0.55856</cdr:x>
      <cdr:y>0.52764</cdr:y>
    </cdr:from>
    <cdr:to>
      <cdr:x>0.69369</cdr:x>
      <cdr:y>0.62737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4496" y="3047878"/>
          <a:ext cx="108012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679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0.31933</cdr:x>
      <cdr:y>0.19318</cdr:y>
    </cdr:from>
    <cdr:to>
      <cdr:x>0.40041</cdr:x>
      <cdr:y>0.29291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1224136"/>
          <a:ext cx="694770" cy="631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36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0.41654</cdr:x>
      <cdr:y>0.15909</cdr:y>
    </cdr:from>
    <cdr:to>
      <cdr:x>0.49762</cdr:x>
      <cdr:y>0.24636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69328" y="1008112"/>
          <a:ext cx="694771" cy="553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0.4958</cdr:x>
      <cdr:y>0.15909</cdr:y>
    </cdr:from>
    <cdr:to>
      <cdr:x>0.57688</cdr:x>
      <cdr:y>0.24635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48472" y="1008112"/>
          <a:ext cx="694770" cy="552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18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0.20827</cdr:x>
      <cdr:y>0.18852</cdr:y>
    </cdr:from>
    <cdr:to>
      <cdr:x>0.31409</cdr:x>
      <cdr:y>0.25147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218421" y="625357"/>
          <a:ext cx="619074" cy="208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0.60034</cdr:x>
      <cdr:y>0.33267</cdr:y>
    </cdr:from>
    <cdr:to>
      <cdr:x>0.69808</cdr:x>
      <cdr:y>0.3843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515006" y="1097115"/>
          <a:ext cx="571804" cy="172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0.02254</cdr:x>
      <cdr:y>0.01714</cdr:y>
    </cdr:from>
    <cdr:to>
      <cdr:x>0.97585</cdr:x>
      <cdr:y>0.13143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3349" y="57150"/>
          <a:ext cx="5638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0.17742</cdr:x>
      <cdr:y>0.5641</cdr:y>
    </cdr:from>
    <cdr:to>
      <cdr:x>0.29032</cdr:x>
      <cdr:y>0.67949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84176" y="3168352"/>
          <a:ext cx="1008083" cy="648105"/>
        </a:xfrm>
        <a:prstGeom xmlns:a="http://schemas.openxmlformats.org/drawingml/2006/main" prst="rect">
          <a:avLst/>
        </a:prstGeom>
        <a:solidFill xmlns:a="http://schemas.openxmlformats.org/drawingml/2006/main">
          <a:srgbClr val="FBFEB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uk-UA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390</a:t>
          </a:r>
          <a:r>
            <a:rPr 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посад</a:t>
          </a:r>
        </a:p>
        <a:p xmlns:a="http://schemas.openxmlformats.org/drawingml/2006/main">
          <a:pPr algn="ctr"/>
          <a:r>
            <a: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24,5 %</a:t>
          </a:r>
          <a:endParaRPr lang="ru-RU" sz="14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0.20827</cdr:x>
      <cdr:y>0.18852</cdr:y>
    </cdr:from>
    <cdr:to>
      <cdr:x>0.31409</cdr:x>
      <cdr:y>0.25147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218421" y="625357"/>
          <a:ext cx="619074" cy="208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0.60034</cdr:x>
      <cdr:y>0.33267</cdr:y>
    </cdr:from>
    <cdr:to>
      <cdr:x>0.69808</cdr:x>
      <cdr:y>0.3843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515006" y="1097115"/>
          <a:ext cx="571804" cy="172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0.02254</cdr:x>
      <cdr:y>0.01714</cdr:y>
    </cdr:from>
    <cdr:to>
      <cdr:x>0.97585</cdr:x>
      <cdr:y>0.13143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3349" y="57150"/>
          <a:ext cx="5638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0.04114</cdr:x>
      <cdr:y>0.00469</cdr:y>
    </cdr:from>
    <cdr:to>
      <cdr:x>0.96203</cdr:x>
      <cdr:y>0.08154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" y="23815"/>
          <a:ext cx="554355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20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rPr>
            <a:t>Адміністративні суди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0.11248</cdr:x>
      <cdr:y>0.73418</cdr:y>
    </cdr:from>
    <cdr:to>
      <cdr:x>0.36605</cdr:x>
      <cdr:y>0.86076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036" y="4176464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Апеляційні адміністративні суди</a:t>
          </a:r>
          <a:endParaRPr lang="ru-RU" sz="11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0.4453</cdr:x>
      <cdr:y>0.73418</cdr:y>
    </cdr:from>
    <cdr:to>
      <cdr:x>0.84151</cdr:x>
      <cdr:y>0.86076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23204" y="4176464"/>
          <a:ext cx="180020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Окружні </a:t>
          </a:r>
        </a:p>
        <a:p xmlns:a="http://schemas.openxmlformats.org/drawingml/2006/main">
          <a:pPr algn="ctr"/>
          <a:r>
            <a:rPr lang="uk-UA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адміністративні </a:t>
          </a:r>
        </a:p>
        <a:p xmlns:a="http://schemas.openxmlformats.org/drawingml/2006/main">
          <a:pPr algn="ctr"/>
          <a:r>
            <a:rPr lang="uk-UA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суди</a:t>
          </a:r>
          <a:endParaRPr lang="ru-RU" sz="11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0.13215</cdr:x>
      <cdr:y>0.57027</cdr:y>
    </cdr:from>
    <cdr:to>
      <cdr:x>0.29286</cdr:x>
      <cdr:y>0.69666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92106" y="3248930"/>
          <a:ext cx="720080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F9FE9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89 посад</a:t>
          </a:r>
        </a:p>
        <a:p xmlns:a="http://schemas.openxmlformats.org/drawingml/2006/main">
          <a:pPr algn="ctr"/>
          <a:r>
            <a: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25,1 %</a:t>
          </a:r>
          <a:endParaRPr lang="ru-RU" sz="14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0.50179</cdr:x>
      <cdr:y>0.57027</cdr:y>
    </cdr:from>
    <cdr:to>
      <cdr:x>0.6625</cdr:x>
      <cdr:y>0.69666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248290" y="3248930"/>
          <a:ext cx="720080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F9FE9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49</a:t>
          </a:r>
          <a:r>
            <a:rPr 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посад</a:t>
          </a:r>
        </a:p>
        <a:p xmlns:a="http://schemas.openxmlformats.org/drawingml/2006/main">
          <a:pPr algn="ctr"/>
          <a:r>
            <a: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7,7 %</a:t>
          </a:r>
          <a:endParaRPr lang="ru-RU" sz="14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0.20827</cdr:x>
      <cdr:y>0.18852</cdr:y>
    </cdr:from>
    <cdr:to>
      <cdr:x>0.31409</cdr:x>
      <cdr:y>0.25147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218421" y="625357"/>
          <a:ext cx="619074" cy="208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0.60034</cdr:x>
      <cdr:y>0.33267</cdr:y>
    </cdr:from>
    <cdr:to>
      <cdr:x>0.69808</cdr:x>
      <cdr:y>0.3843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515006" y="1097115"/>
          <a:ext cx="571804" cy="172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0.02254</cdr:x>
      <cdr:y>0.01714</cdr:y>
    </cdr:from>
    <cdr:to>
      <cdr:x>0.97585</cdr:x>
      <cdr:y>0.13143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3349" y="57150"/>
          <a:ext cx="5638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0.03798</cdr:y>
    </cdr:from>
    <cdr:to>
      <cdr:x>0.91913</cdr:x>
      <cdr:y>0.07901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644008" y="216024"/>
          <a:ext cx="4037267" cy="233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0.20827</cdr:x>
      <cdr:y>0.18852</cdr:y>
    </cdr:from>
    <cdr:to>
      <cdr:x>0.31409</cdr:x>
      <cdr:y>0.25147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8421" y="625357"/>
          <a:ext cx="619074" cy="208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0.60034</cdr:x>
      <cdr:y>0.33267</cdr:y>
    </cdr:from>
    <cdr:to>
      <cdr:x>0.69808</cdr:x>
      <cdr:y>0.3843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15006" y="1097115"/>
          <a:ext cx="571804" cy="172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0.02254</cdr:x>
      <cdr:y>0.01714</cdr:y>
    </cdr:from>
    <cdr:to>
      <cdr:x>0.97585</cdr:x>
      <cdr:y>0.13143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133349" y="57150"/>
          <a:ext cx="5638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0.04114</cdr:x>
      <cdr:y>0.00469</cdr:y>
    </cdr:from>
    <cdr:to>
      <cdr:x>0.96203</cdr:x>
      <cdr:y>0.08154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47650" y="23815"/>
          <a:ext cx="554355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20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rPr>
            <a:t>Господарські  суди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0.55738</cdr:x>
      <cdr:y>0.55696</cdr:y>
    </cdr:from>
    <cdr:to>
      <cdr:x>0.72131</cdr:x>
      <cdr:y>0.68354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448272" y="3168285"/>
          <a:ext cx="720080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F9FE9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91</a:t>
          </a:r>
          <a:r>
            <a:rPr 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посада</a:t>
          </a:r>
        </a:p>
        <a:p xmlns:a="http://schemas.openxmlformats.org/drawingml/2006/main">
          <a:pPr algn="ctr"/>
          <a:r>
            <a: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12,8 %</a:t>
          </a:r>
          <a:endParaRPr lang="ru-RU" sz="14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0.11475</cdr:x>
      <cdr:y>0.58227</cdr:y>
    </cdr:from>
    <cdr:to>
      <cdr:x>0.27869</cdr:x>
      <cdr:y>0.70886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504056" y="3312301"/>
          <a:ext cx="720080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F9FE9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48</a:t>
          </a:r>
          <a:r>
            <a:rPr 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посад</a:t>
          </a:r>
        </a:p>
        <a:p xmlns:a="http://schemas.openxmlformats.org/drawingml/2006/main">
          <a:pPr algn="ctr"/>
          <a:r>
            <a: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17,6 %</a:t>
          </a:r>
          <a:endParaRPr lang="ru-RU" sz="14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0.14167</cdr:x>
      <cdr:y>0.14449</cdr:y>
    </cdr:from>
    <cdr:to>
      <cdr:x>0.24724</cdr:x>
      <cdr:y>0.32179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7358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0.53753</cdr:x>
      <cdr:y>0.40664</cdr:y>
    </cdr:from>
    <cdr:to>
      <cdr:x>0.61127</cdr:x>
      <cdr:y>0.47952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44775" y="2261593"/>
          <a:ext cx="635053" cy="402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24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0.45565</cdr:x>
      <cdr:y>0</cdr:y>
    </cdr:from>
    <cdr:to>
      <cdr:x>0.50565</cdr:x>
      <cdr:y>0.07304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67652" y="0"/>
          <a:ext cx="468052" cy="359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0.38616</cdr:x>
      <cdr:y>0.01479</cdr:y>
    </cdr:from>
    <cdr:to>
      <cdr:x>0.43616</cdr:x>
      <cdr:y>0.08758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619580" y="72008"/>
          <a:ext cx="468052" cy="359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0.29436</cdr:x>
      <cdr:y>0.04461</cdr:y>
    </cdr:from>
    <cdr:to>
      <cdr:x>0.34436</cdr:x>
      <cdr:y>0.11565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755484" y="216024"/>
          <a:ext cx="468052" cy="359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0.79611</cdr:x>
      <cdr:y>0.55719</cdr:y>
    </cdr:from>
    <cdr:to>
      <cdr:x>0.97086</cdr:x>
      <cdr:y>0.69568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876994" y="3096344"/>
          <a:ext cx="1512168" cy="772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0.11253</cdr:x>
      <cdr:y>0.07967</cdr:y>
    </cdr:from>
    <cdr:to>
      <cdr:x>0.28728</cdr:x>
      <cdr:y>0.21791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972338" y="432048"/>
          <a:ext cx="1512168" cy="772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0.14167</cdr:x>
      <cdr:y>0.14449</cdr:y>
    </cdr:from>
    <cdr:to>
      <cdr:x>0.24724</cdr:x>
      <cdr:y>0.32179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7358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0.55224</cdr:x>
      <cdr:y>0.4026</cdr:y>
    </cdr:from>
    <cdr:to>
      <cdr:x>0.62598</cdr:x>
      <cdr:y>0.47548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5" y="2232248"/>
          <a:ext cx="355762" cy="40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24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0.45565</cdr:x>
      <cdr:y>0</cdr:y>
    </cdr:from>
    <cdr:to>
      <cdr:x>0.50565</cdr:x>
      <cdr:y>0.07304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67652" y="0"/>
          <a:ext cx="468052" cy="359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0.38616</cdr:x>
      <cdr:y>0.01479</cdr:y>
    </cdr:from>
    <cdr:to>
      <cdr:x>0.43616</cdr:x>
      <cdr:y>0.08758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619580" y="72008"/>
          <a:ext cx="468052" cy="359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0.29436</cdr:x>
      <cdr:y>0.04461</cdr:y>
    </cdr:from>
    <cdr:to>
      <cdr:x>0.34436</cdr:x>
      <cdr:y>0.11565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755484" y="216024"/>
          <a:ext cx="468052" cy="359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0.79611</cdr:x>
      <cdr:y>0.55719</cdr:y>
    </cdr:from>
    <cdr:to>
      <cdr:x>0.97086</cdr:x>
      <cdr:y>0.69568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876994" y="3096344"/>
          <a:ext cx="1512168" cy="772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0.11253</cdr:x>
      <cdr:y>0.07967</cdr:y>
    </cdr:from>
    <cdr:to>
      <cdr:x>0.28728</cdr:x>
      <cdr:y>0.21791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972338" y="432048"/>
          <a:ext cx="1512168" cy="772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268" cy="493397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262" y="0"/>
            <a:ext cx="2922268" cy="493397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EA95F82F-5478-4E36-9E14-AB4AEF08DE94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691"/>
            <a:ext cx="2922268" cy="49339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262" y="9377691"/>
            <a:ext cx="2922268" cy="49339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A19E51EC-B1C2-4171-9B9E-1F1C2BE5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47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0391" tIns="45196" rIns="90391" bIns="45196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0391" tIns="45196" rIns="90391" bIns="45196" rtlCol="0"/>
          <a:lstStyle>
            <a:lvl1pPr algn="r">
              <a:defRPr sz="1200"/>
            </a:lvl1pPr>
          </a:lstStyle>
          <a:p>
            <a:fld id="{2BD50ACA-75A1-48A1-9B6E-49C4DD2945F0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1" tIns="45196" rIns="90391" bIns="45196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8"/>
          </a:xfrm>
          <a:prstGeom prst="rect">
            <a:avLst/>
          </a:prstGeom>
        </p:spPr>
        <p:txBody>
          <a:bodyPr vert="horz" lIns="90391" tIns="45196" rIns="90391" bIns="451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0391" tIns="45196" rIns="90391" bIns="45196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0391" tIns="45196" rIns="90391" bIns="45196" rtlCol="0" anchor="b"/>
          <a:lstStyle>
            <a:lvl1pPr algn="r">
              <a:defRPr sz="1200"/>
            </a:lvl1pPr>
          </a:lstStyle>
          <a:p>
            <a:fld id="{B04A8BFA-062F-408A-8B79-C96B7EB4E62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254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A8BFA-062F-408A-8B79-C96B7EB4E625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682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A8BFA-062F-408A-8B79-C96B7EB4E625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682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A8BFA-062F-408A-8B79-C96B7EB4E625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058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A8BFA-062F-408A-8B79-C96B7EB4E625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149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A8BFA-062F-408A-8B79-C96B7EB4E625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149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A8BFA-062F-408A-8B79-C96B7EB4E625}" type="slidenum">
              <a:rPr lang="uk-UA" smtClean="0"/>
              <a:pPr/>
              <a:t>35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720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8959-DC11-48CD-8C57-2C7DEFEAD35C}" type="datetimeFigureOut">
              <a:rPr lang="uk-UA" smtClean="0"/>
              <a:pPr/>
              <a:t>18.10.2017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DDF5C-9869-4689-A858-94AC9AF3121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3677" y="3789040"/>
            <a:ext cx="6048672" cy="25853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Укрупнення судів в Україні: плани та проблеми</a:t>
            </a:r>
            <a:endParaRPr lang="uk-UA" sz="5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9275"/>
            <a:ext cx="29511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8824"/>
            <a:ext cx="1619672" cy="67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1268760"/>
            <a:ext cx="2232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uk-UA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25760" y="404664"/>
            <a:ext cx="8892480" cy="1056873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Суди, в яких не здійснювали правосуддя в період 2016 – 2017 рр.</a:t>
            </a:r>
            <a:b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(закінчення п’ятирічного строку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повноважень у суддів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тощо)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055" y="1163638"/>
            <a:ext cx="663388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Карлівський районний суд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Лохвицький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суд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Козівський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Тернопільської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Магдалинівський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суд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Дніпропетровської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Радивилівський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суд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Рівненської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Шполянський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Яремчанський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Івано-Франківської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Нововодолазький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районний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Харківської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Скадовський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Херсонської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Жидачівський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суд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Львівської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Мостиський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районний суд Львівської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Савранський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суд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Одеської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Новогродівський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Донецької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області</a:t>
            </a: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Гощанський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суд Рівненської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Куликівський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суд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Чернігівської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Путильський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суд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Чернівецької області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Широківський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районний суд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Дніпропетровської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області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883620"/>
              </p:ext>
            </p:extLst>
          </p:nvPr>
        </p:nvGraphicFramePr>
        <p:xfrm>
          <a:off x="107504" y="332656"/>
          <a:ext cx="8784976" cy="510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Неможливість здійснення правосуддя</a:t>
            </a:r>
            <a:r>
              <a:rPr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зв’язку з </a:t>
            </a:r>
            <a:r>
              <a:rPr lang="uk-UA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недоукомплектованістю</a:t>
            </a: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судів</a:t>
            </a:r>
            <a:endParaRPr lang="ru-RU" sz="2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2564818"/>
              </p:ext>
            </p:extLst>
          </p:nvPr>
        </p:nvGraphicFramePr>
        <p:xfrm>
          <a:off x="323528" y="1196752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357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10"/>
            <a:ext cx="9144000" cy="980728"/>
          </a:xfrm>
          <a:prstGeom prst="rect">
            <a:avLst/>
          </a:prstGeom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505458"/>
            <a:ext cx="8229600" cy="90872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Нерозглянуті судами справи в І кварталі 2017 року внаслідок неможливості здійснювати правосуддя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423812"/>
              </p:ext>
            </p:extLst>
          </p:nvPr>
        </p:nvGraphicFramePr>
        <p:xfrm>
          <a:off x="179512" y="1556792"/>
          <a:ext cx="8712969" cy="4896547"/>
        </p:xfrm>
        <a:graphic>
          <a:graphicData uri="http://schemas.openxmlformats.org/drawingml/2006/table">
            <a:tbl>
              <a:tblPr/>
              <a:tblGrid>
                <a:gridCol w="4207887"/>
                <a:gridCol w="805471"/>
                <a:gridCol w="641599"/>
                <a:gridCol w="805471"/>
                <a:gridCol w="805471"/>
                <a:gridCol w="641599"/>
                <a:gridCol w="805471"/>
              </a:tblGrid>
              <a:tr h="10328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Найменування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показника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Перебувало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провадженні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справ 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матеріалів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Розглянуто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справ 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матеріалів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Залишок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нерозглянутих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справ 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матеріалів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кінець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звітного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періоду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залишок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від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перебувало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розгляді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усього 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надійшло</a:t>
                      </a:r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 </a:t>
                      </a:r>
                      <a:r>
                        <a:rPr lang="ru-RU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звітному</a:t>
                      </a:r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періоді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0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усього 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 ч.  не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розгля-нутих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понад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рік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Жидачівський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районний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суд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Львівської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області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1 057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1 057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</a:tr>
              <a:tr h="467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Магдалинівський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районний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суд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Дніпропетровської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області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2 299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2 299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1 261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Радивилівський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районний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суд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Рівненської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області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671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671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Савранський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районний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суд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Одеської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області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Шполянський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районний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суд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Черкаської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області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Яремчанський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міський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суд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Івано-Франківської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області 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626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626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5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ВСЬОГО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5 478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1 225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5 478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3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10"/>
            <a:ext cx="9144000" cy="980728"/>
          </a:xfrm>
          <a:prstGeom prst="rect">
            <a:avLst/>
          </a:prstGeom>
        </p:spPr>
      </p:pic>
      <p:graphicFrame>
        <p:nvGraphicFramePr>
          <p:cNvPr id="7" name="Диаграмма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1929405"/>
              </p:ext>
            </p:extLst>
          </p:nvPr>
        </p:nvGraphicFramePr>
        <p:xfrm>
          <a:off x="4716016" y="116632"/>
          <a:ext cx="424847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783961"/>
              </p:ext>
            </p:extLst>
          </p:nvPr>
        </p:nvGraphicFramePr>
        <p:xfrm>
          <a:off x="107504" y="620688"/>
          <a:ext cx="52565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505458"/>
            <a:ext cx="8229600" cy="90872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Відрядження суддів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5429250"/>
            <a:ext cx="4643437" cy="142875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9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629" y="4653136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Оптимізація судів </a:t>
            </a:r>
          </a:p>
        </p:txBody>
      </p:sp>
    </p:spTree>
    <p:extLst>
      <p:ext uri="{BB962C8B-B14F-4D97-AF65-F5344CB8AC3E}">
        <p14:creationId xmlns:p14="http://schemas.microsoft.com/office/powerpoint/2010/main" val="29821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1" y="2060848"/>
            <a:ext cx="3937000" cy="37444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548680"/>
            <a:ext cx="7992888" cy="10604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 правосуддя – проблема пошуку балансу</a:t>
            </a:r>
            <a:r>
              <a:rPr lang="uk-UA" sz="32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2485133" y="1988840"/>
            <a:ext cx="6218237" cy="2987675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доступність суду з точки зору відстані для громадян</a:t>
            </a:r>
          </a:p>
          <a:p>
            <a:pPr algn="just" eaLnBrk="1" hangingPunct="1">
              <a:spcBef>
                <a:spcPts val="1200"/>
              </a:spcBef>
            </a:pP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мінімально можливий розмір суду із забезпеченням присутності необхідних </a:t>
            </a:r>
            <a:r>
              <a:rPr lang="uk-UA" altLang="uk-UA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функцій</a:t>
            </a:r>
          </a:p>
          <a:p>
            <a:pPr algn="just" eaLnBrk="1" hangingPunct="1">
              <a:spcBef>
                <a:spcPts val="1200"/>
              </a:spcBef>
            </a:pP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зменшення витрат, оскільки державні ресурси не можуть і не повинні витрачатися марно, а, мають оптимізуватися</a:t>
            </a:r>
          </a:p>
          <a:p>
            <a:pPr algn="just" eaLnBrk="1" hangingPunct="1">
              <a:spcBef>
                <a:spcPts val="1200"/>
              </a:spcBef>
            </a:pP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забезпечення максимально високої якості та належного рівня надання судових послуг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-1983482" y="404813"/>
            <a:ext cx="69135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uk-UA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uk-UA" sz="6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u-RU" altLang="uk-UA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813"/>
            <a:ext cx="5976938" cy="7921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Етапи перегляду мережі судів</a:t>
            </a:r>
            <a:endParaRPr lang="uk-UA" sz="3200" b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899592" y="4077072"/>
            <a:ext cx="7776864" cy="1927225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uk-UA" alt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оцінка існуючої мережі судів і показників</a:t>
            </a:r>
          </a:p>
          <a:p>
            <a:pPr algn="just" eaLnBrk="1" hangingPunct="1">
              <a:spcBef>
                <a:spcPts val="1200"/>
              </a:spcBef>
            </a:pPr>
            <a:r>
              <a:rPr lang="uk-UA" alt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визначення цілей і критеріїв</a:t>
            </a:r>
          </a:p>
          <a:p>
            <a:pPr algn="just" eaLnBrk="1" hangingPunct="1">
              <a:spcBef>
                <a:spcPts val="1200"/>
              </a:spcBef>
            </a:pPr>
            <a:r>
              <a:rPr lang="uk-UA" alt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розробка вимірювальних показників</a:t>
            </a:r>
          </a:p>
          <a:p>
            <a:pPr algn="just" eaLnBrk="1" hangingPunct="1">
              <a:spcBef>
                <a:spcPts val="1200"/>
              </a:spcBef>
            </a:pPr>
            <a:r>
              <a:rPr lang="uk-UA" alt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визначення нової структури в судовій системі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-1981200" y="404813"/>
            <a:ext cx="69135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uk-UA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uk-UA" sz="6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u-RU" altLang="uk-UA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0" y="1412776"/>
            <a:ext cx="416052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82" y="2348880"/>
            <a:ext cx="3066818" cy="3481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136903" cy="7921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Оцінка існуючої мапи судів і показників: </a:t>
            </a:r>
            <a:b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збір даних із зовнішніх і внутрішніх джерел</a:t>
            </a:r>
            <a:endParaRPr lang="uk-UA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6875463" cy="3671887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uk-UA" altLang="uk-UA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дані судової статистики про судові справи та матеріали</a:t>
            </a:r>
          </a:p>
          <a:p>
            <a:pPr marL="1131888" lvl="1"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uk-UA" alt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надійшло</a:t>
            </a:r>
          </a:p>
          <a:p>
            <a:pPr marL="1131888" lvl="1"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uk-UA" alt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розглянуто</a:t>
            </a:r>
          </a:p>
          <a:p>
            <a:pPr marL="1131888" lvl="1"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uk-UA" alt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залишилися нерозглянуті</a:t>
            </a:r>
          </a:p>
          <a:p>
            <a:pPr algn="just" eaLnBrk="1" hangingPunct="1">
              <a:spcBef>
                <a:spcPts val="1200"/>
              </a:spcBef>
            </a:pPr>
            <a:r>
              <a:rPr lang="uk-UA" altLang="uk-UA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показники ефективності діяльності суду</a:t>
            </a:r>
          </a:p>
          <a:p>
            <a:pPr lvl="2"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продуктивність суду</a:t>
            </a:r>
          </a:p>
          <a:p>
            <a:pPr lvl="2"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тривалість судових проваджень</a:t>
            </a:r>
          </a:p>
          <a:p>
            <a:pPr algn="just" eaLnBrk="1" hangingPunct="1">
              <a:spcBef>
                <a:spcPts val="1200"/>
              </a:spcBef>
            </a:pPr>
            <a:r>
              <a:rPr lang="uk-UA" altLang="uk-UA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дані щодо географії</a:t>
            </a:r>
          </a:p>
          <a:p>
            <a:pPr algn="just" eaLnBrk="1" hangingPunct="1">
              <a:spcBef>
                <a:spcPts val="1200"/>
              </a:spcBef>
            </a:pPr>
            <a:r>
              <a:rPr lang="uk-UA" altLang="uk-UA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будь-яка інша спеціальна інформація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-1981200" y="404813"/>
            <a:ext cx="69135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uk-UA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uk-UA" sz="6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u-RU" altLang="uk-UA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2492896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09588"/>
            <a:ext cx="6985000" cy="6921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Визначення цілей і критеріїв</a:t>
            </a:r>
            <a:endParaRPr lang="uk-UA" sz="32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Объект 2"/>
          <p:cNvSpPr>
            <a:spLocks noGrp="1"/>
          </p:cNvSpPr>
          <p:nvPr>
            <p:ph idx="1"/>
          </p:nvPr>
        </p:nvSpPr>
        <p:spPr>
          <a:xfrm>
            <a:off x="1835696" y="1412776"/>
            <a:ext cx="7056438" cy="504056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Причини для оптимізації судів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uk-UA" sz="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(Європейська 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мережа Рад юстиції (ENCJ), Судова реформа в Європі, </a:t>
            </a:r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доповідь 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2011-2012 </a:t>
            </a:r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рр.)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Char char=""/>
              <a:defRPr/>
            </a:pPr>
            <a:endParaRPr lang="uk-UA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економічні заощадження, раціональне використання ресурсів</a:t>
            </a:r>
          </a:p>
          <a:p>
            <a:pPr lvl="1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потреба в якісному поліпшенні судових послуг </a:t>
            </a:r>
            <a:r>
              <a:rPr lang="uk-UA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цілому</a:t>
            </a:r>
          </a:p>
          <a:p>
            <a:pPr lvl="1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встановлення </a:t>
            </a:r>
            <a:r>
              <a:rPr lang="uk-UA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спеціалізації судів шляхом забезпечення мінімально необхідної кількості </a:t>
            </a: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суддів</a:t>
            </a:r>
          </a:p>
          <a:p>
            <a:pPr lvl="1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впровадження новітніх </a:t>
            </a:r>
            <a:r>
              <a:rPr lang="uk-UA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технологій </a:t>
            </a:r>
            <a:r>
              <a:rPr lang="uk-UA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 забезпечення </a:t>
            </a:r>
            <a:r>
              <a:rPr lang="uk-UA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своєчасності  судового </a:t>
            </a:r>
            <a:r>
              <a:rPr lang="uk-UA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розгляду</a:t>
            </a:r>
          </a:p>
          <a:p>
            <a:pPr lvl="1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демографічна еволюція</a:t>
            </a:r>
          </a:p>
          <a:p>
            <a:pPr lvl="1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нерівномірний розподіл людських ресурсів</a:t>
            </a:r>
          </a:p>
          <a:p>
            <a:pPr lvl="1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зростання попиту на дуже специфічні знання у зв'язку із складністю права і бізнесу</a:t>
            </a:r>
          </a:p>
          <a:p>
            <a:pPr marL="0" indent="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uk-UA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-1981200" y="404813"/>
            <a:ext cx="69135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uk-UA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uk-UA" sz="6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u-RU" altLang="uk-UA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pic>
        <p:nvPicPr>
          <p:cNvPr id="25606" name="Picture 14" descr="http://pedpresa.com.ua/zno/files/2014/07/appealClipart-300x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0" y="3238284"/>
            <a:ext cx="2959149" cy="314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6991"/>
            <a:ext cx="6985000" cy="6937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Вироблення та вимірювання показників</a:t>
            </a:r>
            <a:endParaRPr lang="uk-UA" sz="20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497069" cy="5256560"/>
          </a:xfrm>
        </p:spPr>
        <p:txBody>
          <a:bodyPr rtlCol="0">
            <a:normAutofit/>
          </a:bodyPr>
          <a:lstStyle/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фактори</a:t>
            </a:r>
          </a:p>
          <a:p>
            <a:pPr lvl="2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altLang="uk-UA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щільність населення</a:t>
            </a:r>
          </a:p>
          <a:p>
            <a:pPr lvl="2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altLang="uk-UA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суду</a:t>
            </a:r>
          </a:p>
          <a:p>
            <a:pPr lvl="2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altLang="uk-UA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судових справ і матеріалів, навантаження</a:t>
            </a:r>
          </a:p>
          <a:p>
            <a:pPr lvl="2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altLang="uk-UA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 розташування, інфраструктура,транспорт</a:t>
            </a:r>
          </a:p>
          <a:p>
            <a:pPr marL="3086100" lvl="8" indent="-342900" algn="just">
              <a:spcBef>
                <a:spcPts val="1200"/>
              </a:spcBef>
              <a:buFont typeface="Wingdings 3" charset="2"/>
              <a:buChar char=""/>
              <a:defRPr/>
            </a:pPr>
            <a:r>
              <a:rPr lang="uk-UA" alt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фактори</a:t>
            </a:r>
          </a:p>
          <a:p>
            <a:pPr marL="3028950" lvl="8" indent="-28575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uk-UA" alt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комп'ютеризації</a:t>
            </a:r>
          </a:p>
          <a:p>
            <a:pPr marL="3028950" lvl="8" indent="-28575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uk-UA" alt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забезпеченість суду засобами інформатизації</a:t>
            </a:r>
          </a:p>
          <a:p>
            <a:pPr marL="3028950" lvl="8" indent="-28575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uk-UA" alt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правової культури</a:t>
            </a:r>
          </a:p>
          <a:p>
            <a:pPr marL="3028950" lvl="8" indent="-28575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uk-UA" alt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інтенсивності бізнесу</a:t>
            </a:r>
          </a:p>
          <a:p>
            <a:pPr marL="3028950" lvl="8" indent="-28575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uk-UA" alt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альтернативне врегулювання спорів, медіація</a:t>
            </a:r>
          </a:p>
          <a:p>
            <a:pPr marL="3028950" lvl="8" indent="-28575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uk-UA" alt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 юридичних послуг</a:t>
            </a:r>
          </a:p>
          <a:p>
            <a:pPr marL="3028950" lvl="8" indent="-28575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uk-UA" alt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добір суддів і персоналу</a:t>
            </a:r>
          </a:p>
          <a:p>
            <a:pPr marL="1200150" lvl="4" indent="-28575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alt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uk-UA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-1981200" y="404813"/>
            <a:ext cx="69135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uk-UA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uk-UA" sz="6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u-RU" altLang="uk-UA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2422" name="Rectangle 374"/>
          <p:cNvSpPr>
            <a:spLocks noChangeArrowheads="1"/>
          </p:cNvSpPr>
          <p:nvPr/>
        </p:nvSpPr>
        <p:spPr bwMode="auto">
          <a:xfrm>
            <a:off x="1820788" y="1491411"/>
            <a:ext cx="5564749" cy="4181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lIns="36366" tIns="36366" rIns="36366" bIns="36366" anchor="ctr" anchorCtr="1">
            <a:spAutoFit/>
          </a:bodyPr>
          <a:lstStyle/>
          <a:p>
            <a:pPr defTabSz="990600" eaLnBrk="0" hangingPunct="0">
              <a:lnSpc>
                <a:spcPct val="80000"/>
              </a:lnSpc>
              <a:defRPr/>
            </a:pPr>
            <a:r>
              <a:rPr lang="uk-UA" sz="2800" dirty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Верховний </a:t>
            </a: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</a:rPr>
              <a:t>Суд 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України</a:t>
            </a:r>
            <a:endParaRPr lang="uk-UA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7" name="Rectangle 489"/>
          <p:cNvSpPr>
            <a:spLocks noChangeArrowheads="1"/>
          </p:cNvSpPr>
          <p:nvPr/>
        </p:nvSpPr>
        <p:spPr bwMode="auto">
          <a:xfrm>
            <a:off x="1828800" y="1848008"/>
            <a:ext cx="5556738" cy="5905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36366" tIns="36366" rIns="36366" bIns="36366" anchor="t" anchorCtr="1">
            <a:spAutoFit/>
          </a:bodyPr>
          <a:lstStyle/>
          <a:p>
            <a:pPr defTabSz="990600" eaLnBrk="0" hangingPunct="0">
              <a:lnSpc>
                <a:spcPct val="80000"/>
              </a:lnSpc>
              <a:defRPr/>
            </a:pPr>
            <a:endParaRPr lang="en-US" sz="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990600" eaLnBrk="0" hangingPunct="0">
              <a:lnSpc>
                <a:spcPct val="80000"/>
              </a:lnSpc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Судові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</a:rPr>
              <a:t>палати </a:t>
            </a:r>
          </a:p>
          <a:p>
            <a:pPr defTabSz="990600" eaLnBrk="0" hangingPunct="0">
              <a:lnSpc>
                <a:spcPct val="80000"/>
              </a:lnSpc>
              <a:defRPr/>
            </a:pPr>
            <a:endParaRPr lang="uk-UA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188640"/>
            <a:ext cx="8361318" cy="947775"/>
          </a:xfrm>
          <a:prstGeom prst="rect">
            <a:avLst/>
          </a:prstGeom>
          <a:gradFill rotWithShape="0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C9"/>
              </a:gs>
            </a:gsLst>
            <a:lin ang="5400000" scaled="1"/>
          </a:gradFill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977" tIns="46973" rIns="96977" bIns="46973"/>
          <a:lstStyle/>
          <a:p>
            <a:pPr algn="ctr" defTabSz="990600" eaLnBrk="0" hangingPunct="0"/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судів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</a:t>
            </a:r>
          </a:p>
          <a:p>
            <a:pPr algn="ctr" defTabSz="990600" eaLnBrk="0" hangingPunct="0"/>
            <a:endParaRPr lang="uk-UA" sz="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90600" eaLnBrk="0" hangingPunct="0"/>
            <a:r>
              <a:rPr lang="uk-UA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судів - 765</a:t>
            </a:r>
            <a:endParaRPr lang="uk-UA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Line 311"/>
          <p:cNvSpPr>
            <a:spLocks noChangeShapeType="1"/>
          </p:cNvSpPr>
          <p:nvPr/>
        </p:nvSpPr>
        <p:spPr bwMode="auto">
          <a:xfrm>
            <a:off x="4220308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77" name="Rectangle 429"/>
          <p:cNvSpPr>
            <a:spLocks noChangeArrowheads="1"/>
          </p:cNvSpPr>
          <p:nvPr/>
        </p:nvSpPr>
        <p:spPr bwMode="auto">
          <a:xfrm>
            <a:off x="3137158" y="2208645"/>
            <a:ext cx="1472712" cy="19655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36366" tIns="36366" rIns="36366" bIns="36366" anchor="ctr" anchorCtr="1">
            <a:spAutoFit/>
          </a:bodyPr>
          <a:lstStyle/>
          <a:p>
            <a:pPr defTabSz="990600" eaLnBrk="0" hangingPunct="0">
              <a:lnSpc>
                <a:spcPct val="80000"/>
              </a:lnSpc>
              <a:defRPr/>
            </a:pPr>
            <a:r>
              <a:rPr lang="uk-UA" sz="1000" dirty="0">
                <a:solidFill>
                  <a:srgbClr val="000000"/>
                </a:solidFill>
                <a:latin typeface="Times New Roman" pitchFamily="18" charset="0"/>
              </a:rPr>
              <a:t>Цивільна</a:t>
            </a:r>
            <a:endParaRPr lang="uk-UA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9" name="Rectangle 491"/>
          <p:cNvSpPr>
            <a:spLocks noChangeArrowheads="1"/>
          </p:cNvSpPr>
          <p:nvPr/>
        </p:nvSpPr>
        <p:spPr bwMode="auto">
          <a:xfrm>
            <a:off x="4570537" y="2212992"/>
            <a:ext cx="1543050" cy="19655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36366" tIns="36366" rIns="36366" bIns="36366" anchor="ctr" anchorCtr="1">
            <a:spAutoFit/>
          </a:bodyPr>
          <a:lstStyle/>
          <a:p>
            <a:pPr defTabSz="990600" eaLnBrk="0" hangingPunct="0">
              <a:lnSpc>
                <a:spcPct val="80000"/>
              </a:lnSpc>
              <a:defRPr/>
            </a:pPr>
            <a:r>
              <a:rPr lang="uk-UA" sz="1000" dirty="0">
                <a:solidFill>
                  <a:srgbClr val="000000"/>
                </a:solidFill>
                <a:latin typeface="Times New Roman" pitchFamily="18" charset="0"/>
              </a:rPr>
              <a:t>Кримінальна</a:t>
            </a:r>
            <a:endParaRPr lang="uk-UA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1" name="Rectangle 493"/>
          <p:cNvSpPr>
            <a:spLocks noChangeArrowheads="1"/>
          </p:cNvSpPr>
          <p:nvPr/>
        </p:nvSpPr>
        <p:spPr bwMode="auto">
          <a:xfrm>
            <a:off x="6093069" y="2209872"/>
            <a:ext cx="1292469" cy="19655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36366" tIns="36366" rIns="36366" bIns="36366" anchor="ctr" anchorCtr="1">
            <a:spAutoFit/>
          </a:bodyPr>
          <a:lstStyle/>
          <a:p>
            <a:pPr defTabSz="990600" eaLnBrk="0" hangingPunct="0">
              <a:lnSpc>
                <a:spcPct val="80000"/>
              </a:lnSpc>
              <a:defRPr/>
            </a:pPr>
            <a:r>
              <a:rPr lang="uk-UA" sz="1000" dirty="0">
                <a:solidFill>
                  <a:srgbClr val="000000"/>
                </a:solidFill>
                <a:latin typeface="Times New Roman" pitchFamily="18" charset="0"/>
              </a:rPr>
              <a:t>Адміністративна</a:t>
            </a:r>
            <a:endParaRPr lang="uk-UA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2" name="Rectangle 494"/>
          <p:cNvSpPr>
            <a:spLocks noChangeArrowheads="1"/>
          </p:cNvSpPr>
          <p:nvPr/>
        </p:nvSpPr>
        <p:spPr bwMode="auto">
          <a:xfrm>
            <a:off x="1840292" y="2208646"/>
            <a:ext cx="1296866" cy="19655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36366" tIns="36366" rIns="36366" bIns="36366" anchor="ctr" anchorCtr="1">
            <a:spAutoFit/>
          </a:bodyPr>
          <a:lstStyle/>
          <a:p>
            <a:pPr defTabSz="990600" eaLnBrk="0" hangingPunct="0">
              <a:lnSpc>
                <a:spcPct val="80000"/>
              </a:lnSpc>
              <a:defRPr/>
            </a:pPr>
            <a:r>
              <a:rPr lang="uk-UA" sz="1000" dirty="0">
                <a:solidFill>
                  <a:srgbClr val="000000"/>
                </a:solidFill>
                <a:latin typeface="Times New Roman" pitchFamily="18" charset="0"/>
              </a:rPr>
              <a:t>Господарська</a:t>
            </a:r>
            <a:endParaRPr lang="uk-UA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4" name="Rectangle 496"/>
          <p:cNvSpPr>
            <a:spLocks noChangeArrowheads="1"/>
          </p:cNvSpPr>
          <p:nvPr/>
        </p:nvSpPr>
        <p:spPr bwMode="auto">
          <a:xfrm>
            <a:off x="2873592" y="2867105"/>
            <a:ext cx="3387969" cy="1058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366" tIns="36366" rIns="36366" bIns="36366" anchor="ctr" anchorCtr="1">
            <a:spAutoFit/>
          </a:bodyPr>
          <a:lstStyle/>
          <a:p>
            <a:pPr algn="ctr" defTabSz="990600" eaLnBrk="0" hangingPunct="0">
              <a:lnSpc>
                <a:spcPct val="80000"/>
              </a:lnSpc>
            </a:pP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Вищий спеціалізований суд України</a:t>
            </a:r>
          </a:p>
          <a:p>
            <a:pPr algn="ctr" defTabSz="990600" eaLnBrk="0" hangingPunct="0">
              <a:lnSpc>
                <a:spcPct val="80000"/>
              </a:lnSpc>
            </a:pP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з розгляду цивільних та кримінальних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справ</a:t>
            </a:r>
            <a:endParaRPr lang="uk-UA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9" name="Line 498"/>
          <p:cNvSpPr>
            <a:spLocks noChangeShapeType="1"/>
          </p:cNvSpPr>
          <p:nvPr/>
        </p:nvSpPr>
        <p:spPr bwMode="auto">
          <a:xfrm>
            <a:off x="1828800" y="27193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0" name="Line 506"/>
          <p:cNvSpPr>
            <a:spLocks noChangeShapeType="1"/>
          </p:cNvSpPr>
          <p:nvPr/>
        </p:nvSpPr>
        <p:spPr bwMode="auto">
          <a:xfrm>
            <a:off x="1828800" y="38623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58" name="Rectangle 510"/>
          <p:cNvSpPr>
            <a:spLocks noChangeArrowheads="1"/>
          </p:cNvSpPr>
          <p:nvPr/>
        </p:nvSpPr>
        <p:spPr bwMode="auto">
          <a:xfrm>
            <a:off x="2873593" y="4551642"/>
            <a:ext cx="3387968" cy="762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366" tIns="36366" rIns="36366" bIns="36366" anchor="ctr" anchorCtr="1">
            <a:spAutoFit/>
          </a:bodyPr>
          <a:lstStyle/>
          <a:p>
            <a:pPr algn="ctr" defTabSz="990600" eaLnBrk="0" hangingPunct="0">
              <a:lnSpc>
                <a:spcPct val="80000"/>
              </a:lnSpc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</a:rPr>
              <a:t>Апеляційні суди</a:t>
            </a:r>
          </a:p>
          <a:p>
            <a:pPr algn="ctr" defTabSz="990600" eaLnBrk="0" hangingPunct="0">
              <a:lnSpc>
                <a:spcPct val="80000"/>
              </a:lnSpc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</a:rPr>
              <a:t>областей, м</a:t>
            </a: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</a:rPr>
              <a:t>Києва </a:t>
            </a: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</a:rPr>
              <a:t>та </a:t>
            </a: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</a:rPr>
              <a:t>м. Севастополя</a:t>
            </a: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</a:rPr>
              <a:t>, Апеляційний суд АРК </a:t>
            </a:r>
          </a:p>
          <a:p>
            <a:pPr algn="ctr" defTabSz="990600" eaLnBrk="0" hangingPunct="0">
              <a:lnSpc>
                <a:spcPct val="80000"/>
              </a:lnSpc>
            </a:pPr>
            <a:r>
              <a:rPr lang="uk-UA" sz="1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</a:rPr>
              <a:t>27)</a:t>
            </a:r>
            <a:endParaRPr lang="uk-UA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3" name="Rectangle 515"/>
          <p:cNvSpPr>
            <a:spLocks noChangeArrowheads="1"/>
          </p:cNvSpPr>
          <p:nvPr/>
        </p:nvSpPr>
        <p:spPr bwMode="auto">
          <a:xfrm>
            <a:off x="2873593" y="5946285"/>
            <a:ext cx="3387969" cy="565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366" tIns="36366" rIns="36366" bIns="36366" anchor="ctr" anchorCtr="1">
            <a:spAutoFit/>
          </a:bodyPr>
          <a:lstStyle/>
          <a:p>
            <a:pPr algn="ctr" defTabSz="990600" eaLnBrk="0" hangingPunct="0">
              <a:lnSpc>
                <a:spcPct val="80000"/>
              </a:lnSpc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</a:rPr>
              <a:t>Місцеві </a:t>
            </a:r>
            <a:endParaRPr lang="uk-UA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990600" eaLnBrk="0" hangingPunct="0">
              <a:lnSpc>
                <a:spcPct val="80000"/>
              </a:lnSpc>
            </a:pP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</a:rPr>
              <a:t>загальні </a:t>
            </a: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</a:rPr>
              <a:t>суди</a:t>
            </a:r>
          </a:p>
          <a:p>
            <a:pPr algn="ctr" defTabSz="990600" eaLnBrk="0" hangingPunct="0">
              <a:lnSpc>
                <a:spcPct val="80000"/>
              </a:lnSpc>
            </a:pPr>
            <a:r>
              <a:rPr lang="uk-UA" sz="12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66</a:t>
            </a:r>
            <a:r>
              <a:rPr lang="uk-UA" sz="1200" dirty="0" smtClean="0">
                <a:solidFill>
                  <a:srgbClr val="000000"/>
                </a:solidFill>
                <a:latin typeface="Times New Roman" pitchFamily="18" charset="0"/>
              </a:rPr>
              <a:t>3)</a:t>
            </a:r>
            <a:endParaRPr lang="uk-UA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4" name="Rectangle 516"/>
          <p:cNvSpPr>
            <a:spLocks noChangeArrowheads="1"/>
          </p:cNvSpPr>
          <p:nvPr/>
        </p:nvSpPr>
        <p:spPr bwMode="auto">
          <a:xfrm>
            <a:off x="6804248" y="2862185"/>
            <a:ext cx="2160240" cy="8121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lIns="36366" tIns="36366" rIns="36366" bIns="36366" anchor="ctr" anchorCtr="1">
            <a:spAutoFit/>
          </a:bodyPr>
          <a:lstStyle/>
          <a:p>
            <a:pPr algn="ctr" defTabSz="990600" eaLnBrk="0" hangingPunct="0">
              <a:lnSpc>
                <a:spcPct val="80000"/>
              </a:lnSpc>
              <a:defRPr/>
            </a:pP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Вищий адміністративний суд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України</a:t>
            </a:r>
            <a:endParaRPr lang="uk-UA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5" name="Rectangle 517"/>
          <p:cNvSpPr>
            <a:spLocks noChangeArrowheads="1"/>
          </p:cNvSpPr>
          <p:nvPr/>
        </p:nvSpPr>
        <p:spPr bwMode="auto">
          <a:xfrm>
            <a:off x="395535" y="2864645"/>
            <a:ext cx="1847408" cy="812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366" tIns="36366" rIns="36366" bIns="36366" anchor="ctr" anchorCtr="1">
            <a:spAutoFit/>
          </a:bodyPr>
          <a:lstStyle/>
          <a:p>
            <a:pPr algn="ctr" defTabSz="990600" eaLnBrk="0" hangingPunct="0">
              <a:lnSpc>
                <a:spcPct val="80000"/>
              </a:lnSpc>
            </a:pP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Вищий господарський суд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України</a:t>
            </a:r>
            <a:endParaRPr lang="uk-UA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6" name="Rectangle 518"/>
          <p:cNvSpPr>
            <a:spLocks noChangeArrowheads="1"/>
          </p:cNvSpPr>
          <p:nvPr/>
        </p:nvSpPr>
        <p:spPr bwMode="auto">
          <a:xfrm>
            <a:off x="395536" y="5959399"/>
            <a:ext cx="1847408" cy="595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366" tIns="36366" rIns="36366" bIns="36366" anchor="ctr" anchorCtr="1">
            <a:spAutoFit/>
          </a:bodyPr>
          <a:lstStyle/>
          <a:p>
            <a:pPr algn="ctr" defTabSz="990600" eaLnBrk="0" hangingPunct="0">
              <a:lnSpc>
                <a:spcPct val="80000"/>
              </a:lnSpc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</a:rPr>
              <a:t>Місцеві </a:t>
            </a:r>
            <a:endParaRPr lang="uk-UA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990600" eaLnBrk="0" hangingPunct="0">
              <a:lnSpc>
                <a:spcPct val="80000"/>
              </a:lnSpc>
            </a:pP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</a:rPr>
              <a:t>господарські </a:t>
            </a: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</a:rPr>
              <a:t>суди </a:t>
            </a:r>
          </a:p>
          <a:p>
            <a:pPr algn="ctr" defTabSz="990600" eaLnBrk="0" hangingPunct="0">
              <a:lnSpc>
                <a:spcPct val="80000"/>
              </a:lnSpc>
            </a:pPr>
            <a:r>
              <a:rPr lang="uk-UA" sz="1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</a:rPr>
              <a:t>27)</a:t>
            </a:r>
            <a:endParaRPr lang="uk-UA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7" name="Rectangle 519"/>
          <p:cNvSpPr>
            <a:spLocks noChangeArrowheads="1"/>
          </p:cNvSpPr>
          <p:nvPr/>
        </p:nvSpPr>
        <p:spPr bwMode="auto">
          <a:xfrm>
            <a:off x="395536" y="4551642"/>
            <a:ext cx="1847408" cy="595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366" tIns="36366" rIns="36366" bIns="36366" anchor="ctr" anchorCtr="1">
            <a:spAutoFit/>
          </a:bodyPr>
          <a:lstStyle/>
          <a:p>
            <a:pPr algn="ctr" defTabSz="990600" eaLnBrk="0" hangingPunct="0">
              <a:lnSpc>
                <a:spcPct val="80000"/>
              </a:lnSpc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</a:rPr>
              <a:t>Апеляційні господарські суди </a:t>
            </a:r>
          </a:p>
          <a:p>
            <a:pPr algn="ctr" defTabSz="990600" eaLnBrk="0" hangingPunct="0">
              <a:lnSpc>
                <a:spcPct val="80000"/>
              </a:lnSpc>
            </a:pPr>
            <a:r>
              <a:rPr lang="uk-UA" sz="1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uk-UA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8" name="Rectangle 520"/>
          <p:cNvSpPr>
            <a:spLocks noChangeArrowheads="1"/>
          </p:cNvSpPr>
          <p:nvPr/>
        </p:nvSpPr>
        <p:spPr bwMode="auto">
          <a:xfrm>
            <a:off x="6804248" y="5949280"/>
            <a:ext cx="2160240" cy="5905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lIns="36366" tIns="36366" rIns="36366" bIns="36366" anchor="ctr" anchorCtr="1">
            <a:spAutoFit/>
          </a:bodyPr>
          <a:lstStyle/>
          <a:p>
            <a:pPr algn="ctr" defTabSz="990600" eaLnBrk="0" hangingPunct="0">
              <a:lnSpc>
                <a:spcPct val="80000"/>
              </a:lnSpc>
              <a:defRPr/>
            </a:pP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</a:rPr>
              <a:t>Окружні </a:t>
            </a:r>
          </a:p>
          <a:p>
            <a:pPr algn="ctr" defTabSz="990600" eaLnBrk="0" hangingPunct="0">
              <a:lnSpc>
                <a:spcPct val="80000"/>
              </a:lnSpc>
              <a:defRPr/>
            </a:pP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</a:rPr>
              <a:t>адміністративні </a:t>
            </a: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</a:rPr>
              <a:t>суди</a:t>
            </a:r>
          </a:p>
          <a:p>
            <a:pPr algn="ctr" defTabSz="990600" eaLnBrk="0" hangingPunct="0">
              <a:lnSpc>
                <a:spcPct val="80000"/>
              </a:lnSpc>
              <a:defRPr/>
            </a:pPr>
            <a:r>
              <a:rPr lang="uk-UA" sz="1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</a:rPr>
              <a:t>27)</a:t>
            </a:r>
            <a:endParaRPr lang="uk-UA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9" name="Rectangle 521"/>
          <p:cNvSpPr>
            <a:spLocks noChangeArrowheads="1"/>
          </p:cNvSpPr>
          <p:nvPr/>
        </p:nvSpPr>
        <p:spPr bwMode="auto">
          <a:xfrm>
            <a:off x="6804248" y="4561279"/>
            <a:ext cx="2160239" cy="5905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lIns="36366" tIns="36366" rIns="36366" bIns="36366" anchor="ctr" anchorCtr="1">
            <a:spAutoFit/>
          </a:bodyPr>
          <a:lstStyle/>
          <a:p>
            <a:pPr algn="ctr" defTabSz="990600" eaLnBrk="0" hangingPunct="0">
              <a:lnSpc>
                <a:spcPct val="80000"/>
              </a:lnSpc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</a:rPr>
              <a:t>Апеляційні адміністративні суди  </a:t>
            </a:r>
          </a:p>
          <a:p>
            <a:pPr algn="ctr" defTabSz="990600" eaLnBrk="0" hangingPunct="0">
              <a:lnSpc>
                <a:spcPct val="80000"/>
              </a:lnSpc>
              <a:defRPr/>
            </a:pPr>
            <a:r>
              <a:rPr lang="uk-UA" sz="1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uk-UA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0" name="Line 547"/>
          <p:cNvSpPr>
            <a:spLocks noChangeShapeType="1"/>
          </p:cNvSpPr>
          <p:nvPr/>
        </p:nvSpPr>
        <p:spPr bwMode="auto">
          <a:xfrm flipV="1">
            <a:off x="3563888" y="2413893"/>
            <a:ext cx="360040" cy="448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1" name="Line 548"/>
          <p:cNvSpPr>
            <a:spLocks noChangeShapeType="1"/>
          </p:cNvSpPr>
          <p:nvPr/>
        </p:nvSpPr>
        <p:spPr bwMode="auto">
          <a:xfrm flipV="1">
            <a:off x="1233927" y="2405197"/>
            <a:ext cx="1254797" cy="45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2" name="Line 549"/>
          <p:cNvSpPr>
            <a:spLocks noChangeShapeType="1"/>
          </p:cNvSpPr>
          <p:nvPr/>
        </p:nvSpPr>
        <p:spPr bwMode="auto">
          <a:xfrm flipV="1">
            <a:off x="7904139" y="3676750"/>
            <a:ext cx="1" cy="8748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3" name="Line 550"/>
          <p:cNvSpPr>
            <a:spLocks noChangeShapeType="1"/>
          </p:cNvSpPr>
          <p:nvPr/>
        </p:nvSpPr>
        <p:spPr bwMode="auto">
          <a:xfrm flipH="1" flipV="1">
            <a:off x="6739303" y="2413893"/>
            <a:ext cx="1217073" cy="448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4" name="Line 551"/>
          <p:cNvSpPr>
            <a:spLocks noChangeShapeType="1"/>
          </p:cNvSpPr>
          <p:nvPr/>
        </p:nvSpPr>
        <p:spPr bwMode="auto">
          <a:xfrm flipV="1">
            <a:off x="1298369" y="5146954"/>
            <a:ext cx="0" cy="8023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5" name="Line 552"/>
          <p:cNvSpPr>
            <a:spLocks noChangeShapeType="1"/>
          </p:cNvSpPr>
          <p:nvPr/>
        </p:nvSpPr>
        <p:spPr bwMode="auto">
          <a:xfrm flipV="1">
            <a:off x="7904138" y="5146954"/>
            <a:ext cx="1" cy="812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6" name="Line 553"/>
          <p:cNvSpPr>
            <a:spLocks noChangeShapeType="1"/>
          </p:cNvSpPr>
          <p:nvPr/>
        </p:nvSpPr>
        <p:spPr bwMode="auto">
          <a:xfrm flipH="1" flipV="1">
            <a:off x="5342062" y="2413891"/>
            <a:ext cx="331486" cy="45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7" name="Line 554"/>
          <p:cNvSpPr>
            <a:spLocks noChangeShapeType="1"/>
          </p:cNvSpPr>
          <p:nvPr/>
        </p:nvSpPr>
        <p:spPr bwMode="auto">
          <a:xfrm flipV="1">
            <a:off x="1319232" y="3676751"/>
            <a:ext cx="7" cy="8748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" name="Line 555"/>
          <p:cNvSpPr>
            <a:spLocks noChangeShapeType="1"/>
          </p:cNvSpPr>
          <p:nvPr/>
        </p:nvSpPr>
        <p:spPr bwMode="auto">
          <a:xfrm flipV="1">
            <a:off x="4534399" y="5311509"/>
            <a:ext cx="0" cy="6347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9" name="Line 556"/>
          <p:cNvSpPr>
            <a:spLocks noChangeShapeType="1"/>
          </p:cNvSpPr>
          <p:nvPr/>
        </p:nvSpPr>
        <p:spPr bwMode="auto">
          <a:xfrm flipV="1">
            <a:off x="4546534" y="390394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36119" y="655471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10804"/>
            <a:ext cx="6985000" cy="6937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Ключовий фактор: щільність населення</a:t>
            </a:r>
            <a:endParaRPr lang="uk-UA" sz="20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136359" cy="3816350"/>
          </a:xfrm>
        </p:spPr>
        <p:txBody>
          <a:bodyPr rtlCol="0">
            <a:normAutofit/>
          </a:bodyPr>
          <a:lstStyle/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оптимальної кількості мешканців для обслуговування судом немає  </a:t>
            </a: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розглядати питання взаємозв'язку між розміром суду (тобто кількістю суддів у конкретному суді) та кількістю населення, що ним обслуговується</a:t>
            </a:r>
          </a:p>
          <a:p>
            <a:pPr marL="1200150" lvl="4" indent="-28575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altLang="uk-UA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uk-UA" altLang="uk-UA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-1981200" y="404813"/>
            <a:ext cx="69135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uk-UA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uk-UA" sz="6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u-RU" altLang="uk-UA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Объект 2"/>
          <p:cNvSpPr txBox="1">
            <a:spLocks/>
          </p:cNvSpPr>
          <p:nvPr/>
        </p:nvSpPr>
        <p:spPr bwMode="auto">
          <a:xfrm>
            <a:off x="5562563" y="2852936"/>
            <a:ext cx="330147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  <a:buFont typeface="Wingdings 3" pitchFamily="18" charset="2"/>
              <a:buNone/>
            </a:pPr>
            <a:r>
              <a:rPr lang="uk-UA" alt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Цікаво</a:t>
            </a:r>
          </a:p>
          <a:p>
            <a:pPr algn="ctr">
              <a:buClr>
                <a:schemeClr val="accent1"/>
              </a:buClr>
              <a:buFont typeface="Wingdings 3" pitchFamily="18" charset="2"/>
              <a:buNone/>
            </a:pPr>
            <a:r>
              <a:rPr lang="uk-UA" alt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Кількість жителів на 1 суд</a:t>
            </a:r>
          </a:p>
          <a:p>
            <a:pPr algn="ctr">
              <a:buClr>
                <a:schemeClr val="accent1"/>
              </a:buClr>
              <a:buFont typeface="Wingdings 3" pitchFamily="18" charset="2"/>
              <a:buNone/>
            </a:pPr>
            <a:r>
              <a:rPr lang="uk-UA" alt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(дані  ЄКЕП 2010 року)</a:t>
            </a:r>
            <a:endParaRPr lang="uk-UA" altLang="uk-UA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Прямоугольник 3"/>
          <p:cNvSpPr>
            <a:spLocks noChangeArrowheads="1"/>
          </p:cNvSpPr>
          <p:nvPr/>
        </p:nvSpPr>
        <p:spPr bwMode="auto">
          <a:xfrm>
            <a:off x="5429522" y="4083744"/>
            <a:ext cx="35544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Україна (01.04.2017)</a:t>
            </a:r>
          </a:p>
          <a:p>
            <a:pPr algn="ctr"/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суд на 66.965 жителів</a:t>
            </a:r>
          </a:p>
          <a:p>
            <a:pPr algn="ctr"/>
            <a:endParaRPr lang="uk-UA" alt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(635 місцевих судів  на</a:t>
            </a:r>
          </a:p>
          <a:p>
            <a:pPr algn="ctr"/>
            <a:r>
              <a:rPr lang="ru-RU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42 522 767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жителів)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990"/>
            <a:ext cx="5868144" cy="38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59619"/>
            <a:ext cx="6985000" cy="884238"/>
          </a:xfrm>
        </p:spPr>
        <p:txBody>
          <a:bodyPr rtlCol="0">
            <a:noAutofit/>
          </a:bodyPr>
          <a:lstStyle/>
          <a:p>
            <a:pPr lvl="2" algn="ctr" eaLnBrk="1" fontAlgn="auto" hangingPunct="1">
              <a:spcAft>
                <a:spcPts val="0"/>
              </a:spcAft>
              <a:defRPr/>
            </a:pPr>
            <a:r>
              <a:rPr lang="uk-UA" altLang="uk-UA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Ключовий фактор: </a:t>
            </a:r>
            <a:r>
              <a:rPr lang="uk-UA" alt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розмір суду</a:t>
            </a:r>
            <a:r>
              <a:rPr lang="ru-RU" alt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пошук оптимальної кількості суддів</a:t>
            </a:r>
            <a:r>
              <a:rPr lang="ru-RU" alt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8" cy="4176464"/>
          </a:xfrm>
        </p:spPr>
        <p:txBody>
          <a:bodyPr rtlCol="0">
            <a:noAutofit/>
          </a:bodyPr>
          <a:lstStyle/>
          <a:p>
            <a:pPr marL="0" lvl="2" indent="0" algn="ctr" eaLnBrk="1" fontAlgn="auto" hangingPunct="1">
              <a:spcBef>
                <a:spcPts val="12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ризики</a:t>
            </a:r>
            <a:endParaRPr lang="uk-UA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невеликому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суду може не вистачати продуктивності, оскільки кількість проваджень є занадто низькою для повного використання потенціалу 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суддів</a:t>
            </a: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проте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невелика кількість 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суддів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порівнянні з тією ж кількістю типів проваджень великих 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судів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 призвести до дефіциту спеціалізації і, таким чином, 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тільки до низької продуктивності (акцент на 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вартість),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але й до низької ефективності (акцент на якість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судам, що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розташовані у 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великих містах,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 не вистачати продуктивності через неефективність, 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тісно пов'язана з їхніми великими 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розмірами</a:t>
            </a:r>
            <a:endParaRPr lang="uk-UA" altLang="uk-UA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-1981200" y="404813"/>
            <a:ext cx="69135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uk-UA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uk-UA" sz="6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u-RU" altLang="uk-UA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89240"/>
            <a:ext cx="316835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5112568" cy="4954232"/>
          </a:xfrm>
        </p:spPr>
        <p:txBody>
          <a:bodyPr>
            <a:noAutofit/>
          </a:bodyPr>
          <a:lstStyle/>
          <a:p>
            <a:pPr algn="just"/>
            <a:r>
              <a:rPr lang="uk-UA" altLang="uk-UA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рекомендовані показники середніх витрат часу на розгляд справ та коефіцієнтів складності справ за категоріями</a:t>
            </a:r>
            <a:r>
              <a:rPr lang="uk-UA" altLang="uk-UA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затверджені рішенням Ради суддів України від 09.06.2016                    № 46</a:t>
            </a:r>
          </a:p>
          <a:p>
            <a:pPr algn="just"/>
            <a:r>
              <a:rPr lang="uk-UA" altLang="uk-UA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середня тривалість роботи судді в рік – </a:t>
            </a:r>
            <a:r>
              <a:rPr lang="uk-UA" altLang="uk-UA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183 дні</a:t>
            </a:r>
          </a:p>
          <a:p>
            <a:pPr algn="just"/>
            <a:r>
              <a:rPr lang="uk-UA" altLang="uk-UA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оптимальна (модельна) кількість справ, які має розглянути суддя в рік, –                         </a:t>
            </a:r>
            <a:r>
              <a:rPr lang="uk-UA" altLang="uk-UA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183  справи</a:t>
            </a:r>
          </a:p>
          <a:p>
            <a:pPr algn="just"/>
            <a:r>
              <a:rPr lang="uk-UA" altLang="uk-UA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оптимальна (модельна) справа – справа, яка має бути розглянута упродовж                       </a:t>
            </a:r>
            <a:r>
              <a:rPr lang="uk-UA" altLang="uk-UA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годин </a:t>
            </a:r>
          </a:p>
          <a:p>
            <a:pPr algn="just"/>
            <a:endParaRPr lang="uk-UA" altLang="uk-UA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-1981200" y="404813"/>
            <a:ext cx="69135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uk-UA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uk-UA" sz="6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u-RU" altLang="uk-UA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38609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Ключовий фактор: </a:t>
            </a:r>
          </a:p>
          <a:p>
            <a:pPr lvl="2" algn="ctr">
              <a:defRPr/>
            </a:pPr>
            <a:r>
              <a:rPr lang="uk-UA" alt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кількість проваджень і навантаження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6872"/>
            <a:ext cx="3072683" cy="3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3789312" cy="2630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21508" name="Объект 2"/>
          <p:cNvSpPr>
            <a:spLocks noGrp="1"/>
          </p:cNvSpPr>
          <p:nvPr>
            <p:ph idx="1"/>
          </p:nvPr>
        </p:nvSpPr>
        <p:spPr>
          <a:xfrm>
            <a:off x="3491880" y="1916832"/>
            <a:ext cx="5256584" cy="4551099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встановлюється вимога про те, що </a:t>
            </a: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особа, яка бере участь у справі, </a:t>
            </a:r>
            <a:r>
              <a:rPr lang="uk-UA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повинна з'явитися до суду, 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фізична доступність суду має вирішальне значення</a:t>
            </a:r>
            <a:r>
              <a:rPr lang="uk-UA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Така особа не повинна витрачати </a:t>
            </a:r>
            <a:r>
              <a:rPr lang="uk-UA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надмірний час на </a:t>
            </a: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дорогу </a:t>
            </a:r>
            <a:r>
              <a:rPr lang="uk-UA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 суду. 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Повинен бути створений стандарт обґрунтованого часу </a:t>
            </a:r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поїздки</a:t>
            </a:r>
          </a:p>
          <a:p>
            <a:pPr algn="just">
              <a:defRPr/>
            </a:pP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необхідність </a:t>
            </a:r>
            <a:r>
              <a:rPr lang="uk-UA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виступити в суді під час слухання, що проводиться </a:t>
            </a: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участі літніх осіб, </a:t>
            </a:r>
            <a:r>
              <a:rPr lang="uk-UA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маломобільних</a:t>
            </a: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груп населення, осіб, які </a:t>
            </a:r>
            <a:r>
              <a:rPr lang="uk-UA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мають </a:t>
            </a: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власного автотранспорту, </a:t>
            </a:r>
            <a:r>
              <a:rPr lang="uk-UA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також відсутність </a:t>
            </a:r>
            <a:r>
              <a:rPr lang="uk-UA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відповідних громадських міжміських, приміських транспортних маршрутів </a:t>
            </a:r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проблемами</a:t>
            </a:r>
            <a:r>
              <a:rPr lang="uk-UA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які можуть порушувати право на рівний доступ до правосуддя</a:t>
            </a:r>
            <a:endParaRPr lang="uk-UA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53343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Ключовий фактор: </a:t>
            </a:r>
          </a:p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географічне розташування, </a:t>
            </a:r>
            <a:b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доступний транспорт та інфраструктура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8999"/>
            <a:ext cx="7469789" cy="29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756419" y="2060848"/>
            <a:ext cx="7920037" cy="1296144"/>
          </a:xfrm>
        </p:spPr>
        <p:txBody>
          <a:bodyPr>
            <a:noAutofit/>
          </a:bodyPr>
          <a:lstStyle/>
          <a:p>
            <a:pPr algn="just"/>
            <a:r>
              <a:rPr lang="uk-UA" alt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 час пошуку оптимального розташування судів з точки зору його місцезнаходження, застосовується принцип, який полягає в </a:t>
            </a:r>
            <a:r>
              <a:rPr lang="uk-UA" alt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мінімізації відстані між судом і всіма населеними пунктами на відповідній території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0090" y="692696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Ключовий фактор: </a:t>
            </a:r>
          </a:p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географічне розташування, </a:t>
            </a:r>
            <a:b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доступний транспорт та інфраструктура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34865" name="Прямоугольник 5"/>
          <p:cNvSpPr>
            <a:spLocks noChangeArrowheads="1"/>
          </p:cNvSpPr>
          <p:nvPr/>
        </p:nvSpPr>
        <p:spPr bwMode="auto">
          <a:xfrm>
            <a:off x="395536" y="4000872"/>
            <a:ext cx="864096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оптимальним розташуванням суду, якщо обирати одне місто із чотирьох наведених вище, є місто C, оскільки </a:t>
            </a:r>
            <a:r>
              <a:rPr lang="uk-UA" alt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воно зводить до мінімуму відстані до трьох інших </a:t>
            </a:r>
            <a:r>
              <a:rPr lang="uk-UA" alt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населених пунктів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порівнювати з усіма іншими можливими комбінаціями 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цей аналіз не враховує кількість осіб, що подорожують між містами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однак, якщо, наприклад, </a:t>
            </a:r>
            <a:r>
              <a:rPr lang="uk-UA" alt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місто B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було б центром, що </a:t>
            </a:r>
            <a:r>
              <a:rPr lang="uk-UA" alt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має набагато більшу кількість населення з набагато більшою кількістю справ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ніж </a:t>
            </a:r>
            <a:r>
              <a:rPr lang="uk-UA" alt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місто C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в такому випадку влада може прийняти рішення надати пріоритет </a:t>
            </a:r>
            <a:r>
              <a:rPr lang="uk-UA" alt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місту B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розташування суду</a:t>
            </a:r>
            <a:endParaRPr lang="ru-RU" alt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3219" y="764704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Ключовий фактор: </a:t>
            </a:r>
          </a:p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географічне розташування, </a:t>
            </a:r>
            <a:b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доступний транспорт та інфраструктура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999733"/>
              </p:ext>
            </p:extLst>
          </p:nvPr>
        </p:nvGraphicFramePr>
        <p:xfrm>
          <a:off x="1042939" y="2060848"/>
          <a:ext cx="7345485" cy="1817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097">
                  <a:extLst>
                    <a:ext uri="{9D8B030D-6E8A-4147-A177-3AD203B41FA5}"/>
                  </a:extLst>
                </a:gridCol>
                <a:gridCol w="1469097">
                  <a:extLst>
                    <a:ext uri="{9D8B030D-6E8A-4147-A177-3AD203B41FA5}"/>
                  </a:extLst>
                </a:gridCol>
                <a:gridCol w="1469097">
                  <a:extLst>
                    <a:ext uri="{9D8B030D-6E8A-4147-A177-3AD203B41FA5}"/>
                  </a:extLst>
                </a:gridCol>
                <a:gridCol w="1469097">
                  <a:extLst>
                    <a:ext uri="{9D8B030D-6E8A-4147-A177-3AD203B41FA5}"/>
                  </a:extLst>
                </a:gridCol>
                <a:gridCol w="1469097">
                  <a:extLst>
                    <a:ext uri="{9D8B030D-6E8A-4147-A177-3AD203B41FA5}"/>
                  </a:extLst>
                </a:gridCol>
              </a:tblGrid>
              <a:tr h="514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</a:rPr>
                        <a:t>Від /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до у хвилинах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Місто 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Місто 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</a:rPr>
                        <a:t>Місто С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Місто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Місто 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Місто 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extLst>
                  <a:ext uri="{0D108BD9-81ED-4DB2-BD59-A6C34878D82A}"/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Місто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Місто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BA"/>
                    </a:solidFill>
                  </a:tcPr>
                </a:tc>
                <a:extLst>
                  <a:ext uri="{0D108BD9-81ED-4DB2-BD59-A6C34878D82A}"/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125 </a:t>
                      </a:r>
                      <a:r>
                        <a:rPr lang="uk-UA" sz="1400" b="1" dirty="0" smtClean="0">
                          <a:effectLst/>
                        </a:rPr>
                        <a:t>хв.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85 </a:t>
                      </a:r>
                      <a:r>
                        <a:rPr lang="uk-UA" sz="1400" b="1" dirty="0" smtClean="0">
                          <a:effectLst/>
                        </a:rPr>
                        <a:t>хв.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</a:rPr>
                        <a:t>75 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хв.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115 </a:t>
                      </a:r>
                      <a:r>
                        <a:rPr lang="uk-UA" sz="1400" b="1" dirty="0" smtClean="0">
                          <a:effectLst/>
                        </a:rPr>
                        <a:t>хв.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1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11431"/>
            <a:ext cx="4176464" cy="2062129"/>
          </a:xfrm>
          <a:prstGeom prst="rect">
            <a:avLst/>
          </a:prstGeom>
        </p:spPr>
      </p:pic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796516" y="1988840"/>
            <a:ext cx="774086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 повинні всі послуги, що надаються судом, залишатися в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основному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суді? 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 потрібна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повна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фізична наявність суду, навіть якщо більшість його користувачів повинні лише забрати документ або просто подати деякі документи для відкриття провадження у своїй справі?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попередньому прикладі,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трьох населених пунктах, в яких немає суду,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можливо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було б доцільно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організувати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віддалене робоче місце, або просто проводити централізацію офісів паралельно із розширенням доступних он-лайн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endParaRPr lang="ru-RU" alt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0090" y="692696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Ключовий фактор: </a:t>
            </a:r>
          </a:p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географічне розташування, </a:t>
            </a:r>
            <a:b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доступний транспорт та інфраструктура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4211166" y="1988840"/>
            <a:ext cx="439137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 3" pitchFamily="18" charset="2"/>
              <a:buChar char=""/>
            </a:pP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фізична </a:t>
            </a:r>
            <a:r>
              <a:rPr lang="uk-UA" alt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присутність сторін та інших учасників судового процесу стає все менш обов'язковою 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 3" pitchFamily="18" charset="2"/>
              <a:buChar char=""/>
            </a:pP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впровадження </a:t>
            </a:r>
            <a:r>
              <a:rPr lang="uk-UA" alt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інформаційних технологій та </a:t>
            </a:r>
            <a:r>
              <a:rPr lang="uk-UA" altLang="uk-UA" sz="2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відеоконференцій</a:t>
            </a:r>
            <a:r>
              <a:rPr lang="uk-UA" alt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поступово стає стандартом у великих країнах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Font typeface="Wingdings 3" pitchFamily="18" charset="2"/>
              <a:buChar char=""/>
            </a:pP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багатьма </a:t>
            </a:r>
            <a:r>
              <a:rPr lang="uk-UA" alt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судовими </a:t>
            </a: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системами</a:t>
            </a:r>
            <a:b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alt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розглядається </a:t>
            </a: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віддалена </a:t>
            </a:r>
            <a:r>
              <a:rPr lang="uk-UA" alt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uk-UA" alt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засіданні як </a:t>
            </a:r>
            <a:r>
              <a:rPr lang="uk-UA" alt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серйозна перешкода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0090" y="692696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Додатковий фактор: комп</a:t>
            </a:r>
            <a:r>
              <a:rPr lang="en-US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ютеризація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57373"/>
            <a:ext cx="3810000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436" y="134803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Font typeface="Wingdings 3" charset="2"/>
              <a:buChar char=""/>
              <a:defRPr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об'єднання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судів повинно супроводжуватися збільшенням використання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інформаційних комп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ютерних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технологій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зменшення частоти особистих візитів сторін та адвокатів до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судів</a:t>
            </a:r>
          </a:p>
          <a:p>
            <a:pPr algn="just">
              <a:spcBef>
                <a:spcPts val="2400"/>
              </a:spcBef>
              <a:buClr>
                <a:srgbClr val="C00000"/>
              </a:buClr>
              <a:buFont typeface="Wingdings 3" charset="2"/>
              <a:buChar char=""/>
              <a:defRPr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інформаційні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ютерні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технології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слід використовувати для підвищення прозорості судового розгляду. Чим ширшими є можливості для застосування програмного забезпечення, яке замінює папір і необхідність фізичної присутності на місці, тим більш віддаленим може бути розташування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суду</a:t>
            </a:r>
          </a:p>
          <a:p>
            <a:pPr algn="just" eaLnBrk="1" fontAlgn="auto" hangingPunct="1"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Font typeface="Wingdings 3" charset="2"/>
              <a:buChar char=""/>
              <a:defRPr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аналізі географічного положення кожного суду, комп'ютеризація може забезпечити певний ступінь гнучкості щодо послуг, що надаються кожним окремим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судом</a:t>
            </a:r>
          </a:p>
          <a:p>
            <a:pPr marL="1254125" algn="just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uk-UA" sz="105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4125" algn="just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Європейська мережа Рад юстиції (ENCJ), Судова реформа в Європі, Доповідь 2011-2012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рр.;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Судова система за часів дефіциту: Скорочення та реформування, Франс </a:t>
            </a:r>
            <a:r>
              <a:rPr lang="uk-UA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Дійк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Горатіус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Думбрав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0090" y="404664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Додатковий фактор: комп</a:t>
            </a:r>
            <a:r>
              <a:rPr lang="en-US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ютеризація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395536" y="1556792"/>
            <a:ext cx="8424935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buFont typeface="Wingdings 3" pitchFamily="18" charset="2"/>
              <a:buChar char=""/>
            </a:pPr>
            <a:r>
              <a:rPr lang="uk-UA" alt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комп'ютери прискорили процес та усунули потреби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папері шляхом зберігання даних в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спеціально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побудованих базах даних та файлах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 3" pitchFamily="18" charset="2"/>
              <a:buChar char=""/>
            </a:pP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сучасні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ефективні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системи зберігання дозволяють економити папір, тим самим знижуючи вимоги до розміру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приміщень судів</a:t>
            </a:r>
            <a:endParaRPr lang="uk-UA" alt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 3" pitchFamily="18" charset="2"/>
              <a:buChar char=""/>
            </a:pP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реформа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сучасної судової мапи може використовувати технології з метою зменшення кількості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судів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умови, що консультації або навіть інші базові послуги,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такі,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 подання документів або надсилання офіційних повідомлень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сторонам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можуть бути виконані в режимі он-лайн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 3" pitchFamily="18" charset="2"/>
              <a:buChar char=""/>
            </a:pP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всі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переваги комп'ютеризації судової системи засновані на фундаментальному припущенні, що системи, які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є безпечними, і що вони гарантують конфіденційність і можливість відслідковування їхнього використання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 3" pitchFamily="18" charset="2"/>
              <a:buChar char=""/>
            </a:pP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якщо 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вся судова документація сканується й зберігається в електронній формі, вона може отримуватись через </a:t>
            </a:r>
            <a:r>
              <a:rPr lang="uk-UA" altLang="uk-UA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веб-з'єднання</a:t>
            </a:r>
            <a:r>
              <a:rPr lang="uk-UA" alt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без необхідності відвідувати суд й </a:t>
            </a:r>
            <a:r>
              <a:rPr lang="uk-UA" alt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використовувати документацію в паперовому вигляді</a:t>
            </a:r>
            <a:endParaRPr lang="uk-UA" alt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0090" y="404664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Додатковий фактор: комп</a:t>
            </a:r>
            <a:r>
              <a:rPr lang="en-US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ютеризація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368" y="1123560"/>
            <a:ext cx="9144000" cy="573444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>
                <a:solidFill>
                  <a:prstClr val="white">
                    <a:lumMod val="65000"/>
                  </a:prstClr>
                </a:solidFill>
              </a:rPr>
              <a:t>----------------------------------------------------------------------------------------------------------------------------</a:t>
            </a:r>
            <a:endParaRPr lang="uk-UA" sz="1800" dirty="0">
              <a:solidFill>
                <a:prstClr val="white">
                  <a:lumMod val="65000"/>
                </a:prstClr>
              </a:solidFill>
            </a:endParaRPr>
          </a:p>
          <a:p>
            <a:pPr marL="0" indent="0">
              <a:buNone/>
            </a:pPr>
            <a:endParaRPr lang="uk-UA" sz="800" dirty="0" smtClean="0"/>
          </a:p>
          <a:p>
            <a:pPr marL="0" indent="0" algn="ctr">
              <a:buNone/>
            </a:pPr>
            <a:endParaRPr lang="uk-UA" sz="12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uk-UA" sz="12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uk-UA" sz="1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rgbClr val="7030A0"/>
                </a:solidFill>
              </a:rPr>
              <a:t>  </a:t>
            </a:r>
            <a:r>
              <a:rPr lang="uk-UA" sz="1800" dirty="0" smtClean="0">
                <a:solidFill>
                  <a:schemeClr val="bg1">
                    <a:lumMod val="65000"/>
                  </a:schemeClr>
                </a:solidFill>
              </a:rPr>
              <a:t>----------------------------------------------------------------------------------------------------------------</a:t>
            </a:r>
          </a:p>
          <a:p>
            <a:pPr marL="0" indent="0">
              <a:buNone/>
            </a:pPr>
            <a:endParaRPr lang="uk-UA" sz="18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uk-UA" sz="1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rgbClr val="7030A0"/>
                </a:solidFill>
              </a:rPr>
              <a:t> </a:t>
            </a:r>
            <a:r>
              <a:rPr lang="uk-UA" sz="1800" dirty="0" smtClean="0">
                <a:solidFill>
                  <a:schemeClr val="bg1">
                    <a:lumMod val="65000"/>
                  </a:schemeClr>
                </a:solidFill>
              </a:rPr>
              <a:t>-----------------------------------------------------------------------------------------------------------------</a:t>
            </a:r>
          </a:p>
          <a:p>
            <a:pPr marL="0" indent="0">
              <a:buNone/>
            </a:pPr>
            <a:endParaRPr lang="uk-UA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uk-UA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chemeClr val="bg1">
                    <a:lumMod val="65000"/>
                  </a:schemeClr>
                </a:solidFill>
              </a:rPr>
              <a:t>------------------------------------------------------------------------------------------------------------------</a:t>
            </a:r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32130" y="2996952"/>
            <a:ext cx="159565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993300"/>
                </a:solidFill>
              </a:rPr>
              <a:t>Вищий господарський суд України</a:t>
            </a:r>
            <a:endParaRPr lang="ru-RU" sz="1200" b="1" dirty="0">
              <a:solidFill>
                <a:srgbClr val="9933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3873" y="4003474"/>
            <a:ext cx="1512168" cy="5776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Апеляційні господарські  </a:t>
            </a:r>
          </a:p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суди</a:t>
            </a:r>
            <a:endParaRPr lang="ru-RU" sz="1200" b="1" dirty="0">
              <a:solidFill>
                <a:srgbClr val="0066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85433" y="4896418"/>
            <a:ext cx="1512168" cy="76483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Господарські  </a:t>
            </a:r>
          </a:p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суди областей, міст Києва та Севастополя 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09625" y="5078519"/>
            <a:ext cx="540060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I </a:t>
            </a:r>
            <a:r>
              <a:rPr lang="uk-UA" sz="1200" b="1" dirty="0">
                <a:solidFill>
                  <a:srgbClr val="00B050"/>
                </a:solidFill>
              </a:rPr>
              <a:t>Інстанція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009625" y="1729653"/>
            <a:ext cx="540060" cy="979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IV </a:t>
            </a:r>
            <a:r>
              <a:rPr lang="uk-UA" sz="1200" b="1" dirty="0" smtClean="0">
                <a:solidFill>
                  <a:srgbClr val="7030A0"/>
                </a:solidFill>
              </a:rPr>
              <a:t>Інстанція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009625" y="2839812"/>
            <a:ext cx="540060" cy="937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b="1" dirty="0" smtClean="0">
                <a:solidFill>
                  <a:srgbClr val="993300"/>
                </a:solidFill>
              </a:rPr>
              <a:t>II</a:t>
            </a:r>
            <a:r>
              <a:rPr lang="en-US" sz="1200" b="1" dirty="0">
                <a:solidFill>
                  <a:srgbClr val="993300"/>
                </a:solidFill>
              </a:rPr>
              <a:t>I</a:t>
            </a:r>
            <a:r>
              <a:rPr lang="en-US" sz="1200" b="1" dirty="0" smtClean="0">
                <a:solidFill>
                  <a:srgbClr val="993300"/>
                </a:solidFill>
              </a:rPr>
              <a:t> </a:t>
            </a:r>
            <a:r>
              <a:rPr lang="uk-UA" sz="1200" b="1" dirty="0">
                <a:solidFill>
                  <a:srgbClr val="993300"/>
                </a:solidFill>
              </a:rPr>
              <a:t>Інстанція</a:t>
            </a:r>
            <a:endParaRPr lang="ru-RU" sz="1200" b="1" dirty="0">
              <a:solidFill>
                <a:srgbClr val="9933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32130" y="2092958"/>
            <a:ext cx="16561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7030A0"/>
                </a:solidFill>
              </a:rPr>
              <a:t>Господарська</a:t>
            </a:r>
          </a:p>
          <a:p>
            <a:pPr algn="ctr"/>
            <a:r>
              <a:rPr lang="uk-UA" sz="1200" b="1" dirty="0" smtClean="0">
                <a:solidFill>
                  <a:srgbClr val="7030A0"/>
                </a:solidFill>
              </a:rPr>
              <a:t>палата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88314" y="2092958"/>
            <a:ext cx="16561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7030A0"/>
                </a:solidFill>
              </a:rPr>
              <a:t>Адміністративна</a:t>
            </a:r>
          </a:p>
          <a:p>
            <a:pPr algn="ctr"/>
            <a:r>
              <a:rPr lang="uk-UA" sz="1200" b="1" dirty="0" smtClean="0">
                <a:solidFill>
                  <a:srgbClr val="7030A0"/>
                </a:solidFill>
              </a:rPr>
              <a:t>палата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65700" y="2092958"/>
            <a:ext cx="16561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7030A0"/>
                </a:solidFill>
              </a:rPr>
              <a:t>Цивільна</a:t>
            </a:r>
          </a:p>
          <a:p>
            <a:pPr algn="ctr"/>
            <a:r>
              <a:rPr lang="uk-UA" sz="1200" b="1" dirty="0" smtClean="0">
                <a:solidFill>
                  <a:srgbClr val="7030A0"/>
                </a:solidFill>
              </a:rPr>
              <a:t>палата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21884" y="2084946"/>
            <a:ext cx="163387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7030A0"/>
                </a:solidFill>
              </a:rPr>
              <a:t>Кримінальна</a:t>
            </a:r>
          </a:p>
          <a:p>
            <a:pPr algn="ctr"/>
            <a:r>
              <a:rPr lang="uk-UA" sz="1200" b="1" dirty="0" smtClean="0">
                <a:solidFill>
                  <a:srgbClr val="7030A0"/>
                </a:solidFill>
              </a:rPr>
              <a:t>палата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32130" y="1832918"/>
            <a:ext cx="6623625" cy="25202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solidFill>
                  <a:srgbClr val="7030A0"/>
                </a:solidFill>
              </a:rPr>
              <a:t> </a:t>
            </a:r>
            <a:r>
              <a:rPr lang="uk-UA" sz="1200" b="1" dirty="0" smtClean="0">
                <a:solidFill>
                  <a:srgbClr val="7030A0"/>
                </a:solidFill>
              </a:rPr>
              <a:t>ВЕРХОВНИЙ СУД УКРАЇНИ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57" name="Стрелка вверх 56"/>
          <p:cNvSpPr/>
          <p:nvPr/>
        </p:nvSpPr>
        <p:spPr>
          <a:xfrm>
            <a:off x="1779373" y="2839813"/>
            <a:ext cx="45719" cy="127930"/>
          </a:xfrm>
          <a:prstGeom prst="upArrow">
            <a:avLst/>
          </a:prstGeom>
          <a:solidFill>
            <a:srgbClr val="92001C"/>
          </a:solidFill>
          <a:ln>
            <a:solidFill>
              <a:srgbClr val="92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>
            <a:off x="1762051" y="4789637"/>
            <a:ext cx="45719" cy="884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843808" y="2996952"/>
            <a:ext cx="1584176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993300"/>
                </a:solidFill>
              </a:rPr>
              <a:t>Вищий адміністративний суд України</a:t>
            </a:r>
            <a:endParaRPr lang="ru-RU" sz="1200" b="1" dirty="0">
              <a:solidFill>
                <a:srgbClr val="993300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667415" y="3211387"/>
            <a:ext cx="151216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rgbClr val="993300"/>
                </a:solidFill>
              </a:rPr>
              <a:t>Цивільна палата</a:t>
            </a:r>
            <a:endParaRPr lang="ru-RU" sz="1100" b="1" dirty="0">
              <a:solidFill>
                <a:srgbClr val="99330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191287" y="3211387"/>
            <a:ext cx="151216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rgbClr val="993300"/>
                </a:solidFill>
              </a:rPr>
              <a:t>Кримінальна палата</a:t>
            </a:r>
            <a:endParaRPr lang="ru-RU" sz="1100" b="1" dirty="0">
              <a:solidFill>
                <a:srgbClr val="993300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679120" y="2967743"/>
            <a:ext cx="3024335" cy="243644"/>
          </a:xfrm>
          <a:prstGeom prst="round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993300"/>
                </a:solidFill>
              </a:rPr>
              <a:t>Вищий спеціалізований суд України</a:t>
            </a:r>
            <a:endParaRPr lang="ru-RU" sz="1200" b="1" dirty="0">
              <a:solidFill>
                <a:srgbClr val="993300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20948" y="4003475"/>
            <a:ext cx="1512168" cy="5776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Апеляційні адміністративні  </a:t>
            </a:r>
          </a:p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суди</a:t>
            </a:r>
            <a:endParaRPr lang="ru-RU" sz="1200" b="1" dirty="0">
              <a:solidFill>
                <a:srgbClr val="006666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686523" y="4003475"/>
            <a:ext cx="3016932" cy="5776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Апеляційні загальні </a:t>
            </a:r>
          </a:p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суди</a:t>
            </a:r>
            <a:endParaRPr lang="ru-RU" sz="1200" b="1" dirty="0">
              <a:solidFill>
                <a:srgbClr val="006666"/>
              </a:solidFill>
            </a:endParaRPr>
          </a:p>
        </p:txBody>
      </p:sp>
      <p:sp>
        <p:nvSpPr>
          <p:cNvPr id="67" name="Стрелка вверх 66"/>
          <p:cNvSpPr/>
          <p:nvPr/>
        </p:nvSpPr>
        <p:spPr>
          <a:xfrm>
            <a:off x="1784238" y="3875544"/>
            <a:ext cx="45719" cy="127930"/>
          </a:xfrm>
          <a:prstGeom prst="up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верх 67"/>
          <p:cNvSpPr/>
          <p:nvPr/>
        </p:nvSpPr>
        <p:spPr>
          <a:xfrm>
            <a:off x="6867088" y="3859459"/>
            <a:ext cx="45719" cy="127930"/>
          </a:xfrm>
          <a:prstGeom prst="up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верх 68"/>
          <p:cNvSpPr/>
          <p:nvPr/>
        </p:nvSpPr>
        <p:spPr>
          <a:xfrm>
            <a:off x="3577016" y="3867410"/>
            <a:ext cx="45719" cy="127930"/>
          </a:xfrm>
          <a:prstGeom prst="up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верх 69"/>
          <p:cNvSpPr/>
          <p:nvPr/>
        </p:nvSpPr>
        <p:spPr>
          <a:xfrm>
            <a:off x="5327150" y="3867410"/>
            <a:ext cx="45719" cy="127930"/>
          </a:xfrm>
          <a:prstGeom prst="up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верх 70"/>
          <p:cNvSpPr/>
          <p:nvPr/>
        </p:nvSpPr>
        <p:spPr>
          <a:xfrm>
            <a:off x="3577017" y="2839813"/>
            <a:ext cx="45719" cy="127930"/>
          </a:xfrm>
          <a:prstGeom prst="upArrow">
            <a:avLst/>
          </a:prstGeom>
          <a:solidFill>
            <a:srgbClr val="92001C"/>
          </a:solidFill>
          <a:ln>
            <a:solidFill>
              <a:srgbClr val="92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верх 71"/>
          <p:cNvSpPr/>
          <p:nvPr/>
        </p:nvSpPr>
        <p:spPr>
          <a:xfrm>
            <a:off x="5281431" y="2839813"/>
            <a:ext cx="45719" cy="127930"/>
          </a:xfrm>
          <a:prstGeom prst="upArrow">
            <a:avLst/>
          </a:prstGeom>
          <a:solidFill>
            <a:srgbClr val="92001C"/>
          </a:solidFill>
          <a:ln>
            <a:solidFill>
              <a:srgbClr val="92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верх 72"/>
          <p:cNvSpPr/>
          <p:nvPr/>
        </p:nvSpPr>
        <p:spPr>
          <a:xfrm>
            <a:off x="6933110" y="2839813"/>
            <a:ext cx="45719" cy="127930"/>
          </a:xfrm>
          <a:prstGeom prst="upArrow">
            <a:avLst/>
          </a:prstGeom>
          <a:solidFill>
            <a:srgbClr val="92001C"/>
          </a:solidFill>
          <a:ln>
            <a:solidFill>
              <a:srgbClr val="92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784964" y="4904803"/>
            <a:ext cx="1512168" cy="76483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Окружні адміністративні </a:t>
            </a:r>
          </a:p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суди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516216" y="5461938"/>
            <a:ext cx="1203827" cy="43907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Міські суди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516217" y="4887322"/>
            <a:ext cx="1203828" cy="39151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rgbClr val="00B050"/>
                </a:solidFill>
              </a:rPr>
              <a:t>Міськрайонні суди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032894" y="4899557"/>
            <a:ext cx="1146689" cy="58727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Районні в містах суди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044598" y="5702859"/>
            <a:ext cx="1146689" cy="58727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Міські суди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510702" y="6087676"/>
            <a:ext cx="1223686" cy="43907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Районні суди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8009625" y="3777506"/>
            <a:ext cx="540060" cy="979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b="1" dirty="0" smtClean="0">
                <a:solidFill>
                  <a:srgbClr val="006666"/>
                </a:solidFill>
              </a:rPr>
              <a:t>II </a:t>
            </a:r>
            <a:r>
              <a:rPr lang="uk-UA" sz="1200" b="1" dirty="0" smtClean="0">
                <a:solidFill>
                  <a:srgbClr val="006666"/>
                </a:solidFill>
              </a:rPr>
              <a:t>Інстанція</a:t>
            </a:r>
            <a:endParaRPr lang="ru-RU" sz="1200" b="1" dirty="0">
              <a:solidFill>
                <a:srgbClr val="006666"/>
              </a:solidFill>
            </a:endParaRPr>
          </a:p>
        </p:txBody>
      </p:sp>
      <p:cxnSp>
        <p:nvCxnSpPr>
          <p:cNvPr id="93" name="Прямая со стрелкой 92"/>
          <p:cNvCxnSpPr/>
          <p:nvPr/>
        </p:nvCxnSpPr>
        <p:spPr>
          <a:xfrm flipV="1">
            <a:off x="6372200" y="4756773"/>
            <a:ext cx="0" cy="1213887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5633480" y="5573154"/>
            <a:ext cx="738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6372200" y="5970660"/>
            <a:ext cx="755860" cy="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6372200" y="5363716"/>
            <a:ext cx="74592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79" idx="2"/>
            <a:endCxn id="78" idx="0"/>
          </p:cNvCxnSpPr>
          <p:nvPr/>
        </p:nvCxnSpPr>
        <p:spPr>
          <a:xfrm flipH="1">
            <a:off x="7118130" y="5278833"/>
            <a:ext cx="1" cy="1831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>
            <a:off x="7128060" y="5901012"/>
            <a:ext cx="1" cy="1831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5633479" y="5507482"/>
            <a:ext cx="1" cy="1831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Стрелка вверх 119"/>
          <p:cNvSpPr/>
          <p:nvPr/>
        </p:nvSpPr>
        <p:spPr>
          <a:xfrm>
            <a:off x="3567417" y="4789637"/>
            <a:ext cx="45719" cy="10678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4272" y="3533868"/>
            <a:ext cx="121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90 суддів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85232" y="3551682"/>
            <a:ext cx="121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97 суддів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33263" y="3571427"/>
            <a:ext cx="159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120 суддів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28702" y="2599072"/>
            <a:ext cx="159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48 суддів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671" y="1633654"/>
            <a:ext cx="400110" cy="2028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Всього 355 суддів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2731" y="549841"/>
            <a:ext cx="72956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Судова система </a:t>
            </a:r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 </a:t>
            </a:r>
            <a:r>
              <a:rPr lang="uk-UA" sz="3200" b="1" dirty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реформування</a:t>
            </a: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Прямоугольник 5"/>
          <p:cNvSpPr>
            <a:spLocks noChangeArrowheads="1"/>
          </p:cNvSpPr>
          <p:nvPr/>
        </p:nvSpPr>
        <p:spPr bwMode="auto">
          <a:xfrm>
            <a:off x="583357" y="1556792"/>
            <a:ext cx="82085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buFont typeface="Wingdings 3" pitchFamily="18" charset="2"/>
              <a:buChar char=""/>
            </a:pPr>
            <a:r>
              <a:rPr lang="uk-UA" alt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планується об'єднати суди, а, отже, всі приміщення судів залишаться як віддалене робоче місце судді та канцелярії суду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 3" pitchFamily="18" charset="2"/>
              <a:buChar char=""/>
            </a:pPr>
            <a:r>
              <a:rPr lang="uk-UA" alt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наявність 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технологій для проведення слухань за допомогою </a:t>
            </a:r>
            <a:r>
              <a:rPr lang="uk-UA" altLang="uk-UA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відеоконференції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Skype 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додають новий вимір доступності </a:t>
            </a:r>
            <a:r>
              <a:rPr lang="uk-UA" alt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судів</a:t>
            </a:r>
            <a:endParaRPr lang="uk-UA" altLang="uk-UA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3" name="Picture 14" descr="Картинки по запросу відеоконференція фото су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4945"/>
            <a:ext cx="4104456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399753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Додатковий фактор: комп</a:t>
            </a:r>
            <a:r>
              <a:rPr lang="en-US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ютеризація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24" y="3524979"/>
            <a:ext cx="4355579" cy="27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457250" y="1124744"/>
            <a:ext cx="835292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buFont typeface="Wingdings 3" pitchFamily="18" charset="2"/>
              <a:buChar char=""/>
            </a:pPr>
            <a:r>
              <a:rPr lang="uk-UA" alt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інші фактори </a:t>
            </a:r>
            <a:r>
              <a:rPr lang="uk-UA" alt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недоцільно враховувати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оскільки в Україні вони або малозначущі, або біль-менш однакові для всіх судів, або є можливість їх врахувати при оцінці інших факторів</a:t>
            </a:r>
          </a:p>
          <a:p>
            <a:pPr marL="742950" lvl="1" indent="-285750" algn="just"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uk-UA" alt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альтеративне вирішення спорів, медіація 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в Україні не дуже поширене, участь суду в їх вирішенні мінімальна</a:t>
            </a:r>
          </a:p>
          <a:p>
            <a:pPr marL="742950" lvl="1" indent="-285750" algn="just"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uk-UA" alt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доступність юридичних послуг 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із запровадженням в Україні безоплатної правової допомоги, фактор стосовно кожного суду </a:t>
            </a:r>
            <a:r>
              <a:rPr lang="uk-UA" alt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біль-менш 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однаковий</a:t>
            </a:r>
          </a:p>
          <a:p>
            <a:pPr marL="742950" lvl="1" indent="-285750" algn="just"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uk-UA" alt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добір суддів і персоналу 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в Україні єдині підходи до зайняття посади як судді, так і працівника апарату суду, оскільки регулюється в кожному суді </a:t>
            </a:r>
            <a:r>
              <a:rPr lang="uk-UA" alt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єдиними 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законами</a:t>
            </a:r>
          </a:p>
          <a:p>
            <a:pPr marL="742950" lvl="1" indent="-285750" algn="just"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uk-UA" alt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інтенсивність ведення бізнесу 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подібно до питання щодо кількості населення, що обслуговується судом та його співвідношення до кількості порушених справ, кількість компаній і фахівців в конкретному регіоні може не мати впливу на розмір і розташування суду, оскільки навантаження на суддю такого суду вже включено </a:t>
            </a:r>
            <a:r>
              <a:rPr lang="uk-UA" alt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alt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кількість справ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41451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Інші додаткові фактори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77044" y="1673474"/>
            <a:ext cx="867023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2" algn="just" eaLnBrk="1" fontAlgn="auto" hangingPunct="1">
              <a:spcAft>
                <a:spcPts val="0"/>
              </a:spcAft>
              <a:defRPr/>
            </a:pP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провадження</a:t>
            </a:r>
          </a:p>
          <a:p>
            <a:pPr marL="361950" lvl="2" algn="just" eaLnBrk="1" fontAlgn="auto" hangingPunct="1">
              <a:spcAft>
                <a:spcPts val="0"/>
              </a:spcAft>
              <a:defRPr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відношення показує наскільки часто за звітний період система чи суд  розглядають визначений обсяг справ чи скільки часу необхідно в певній категорії справ для завершення цього обсягу</a:t>
            </a:r>
          </a:p>
          <a:p>
            <a:pPr marL="361950" lvl="2" algn="just" eaLnBrk="1" fontAlgn="auto" hangingPunct="1">
              <a:spcAft>
                <a:spcPts val="0"/>
              </a:spcAft>
              <a:defRPr/>
            </a:pPr>
            <a:r>
              <a:rPr 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Час знаходження справ в провадженні   розраховується за формулою:</a:t>
            </a:r>
          </a:p>
          <a:p>
            <a:pPr marL="361950" lvl="2" algn="just" eaLnBrk="1" fontAlgn="auto" hangingPunct="1">
              <a:spcAft>
                <a:spcPts val="0"/>
              </a:spcAft>
              <a:defRPr/>
            </a:pP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нерозглянутих справ/кількість розглянутих справ * 365 днів</a:t>
            </a:r>
            <a:endParaRPr lang="uk-UA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3645024"/>
            <a:ext cx="867023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2" algn="just" eaLnBrk="1" fontAlgn="auto" hangingPunct="1">
              <a:spcAft>
                <a:spcPts val="0"/>
              </a:spcAft>
              <a:defRPr/>
            </a:pP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Темпи провадження</a:t>
            </a:r>
          </a:p>
          <a:p>
            <a:pPr marL="361950" lvl="2" algn="just" eaLnBrk="1" fontAlgn="auto" hangingPunct="1">
              <a:spcAft>
                <a:spcPts val="0"/>
              </a:spcAft>
              <a:defRPr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Питома вага розглянутих справ від справ, що надійшли у звітному періоді. Цей показник розраховується за формулою:</a:t>
            </a:r>
          </a:p>
          <a:p>
            <a:pPr marL="361950" lvl="2" algn="just" eaLnBrk="1" fontAlgn="auto" hangingPunct="1">
              <a:spcAft>
                <a:spcPts val="0"/>
              </a:spcAft>
              <a:defRPr/>
            </a:pP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розглянутих справ/кількість справ, що надійшли * 100%</a:t>
            </a:r>
          </a:p>
          <a:p>
            <a:pPr marL="361950" lvl="2" algn="just" eaLnBrk="1" fontAlgn="auto" hangingPunct="1">
              <a:spcAft>
                <a:spcPts val="0"/>
              </a:spcAft>
              <a:defRPr/>
            </a:pPr>
            <a:r>
              <a:rPr 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Якщо отриманий результат &gt; 100%, то система здатна розглядати більше справ, чим надходить, тим самим зменшуючи обсяги незакінченого провадження. У разі якщо показник &lt; 100 % - суду не вдалось розглянути всі справи, що надійшли. Якщо це триває упродовж декількох років, то збільшується кількість нерозглянутих справ</a:t>
            </a:r>
          </a:p>
          <a:p>
            <a:pPr marL="361950" lvl="2" algn="just" eaLnBrk="1" fontAlgn="auto" hangingPunct="1">
              <a:spcAft>
                <a:spcPts val="0"/>
              </a:spcAft>
              <a:defRPr/>
            </a:pPr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341451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Розробка нових судових мап. </a:t>
            </a:r>
          </a:p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Основні показники. 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43012" name="Заголовок 1"/>
          <p:cNvSpPr txBox="1">
            <a:spLocks/>
          </p:cNvSpPr>
          <p:nvPr/>
        </p:nvSpPr>
        <p:spPr bwMode="auto">
          <a:xfrm>
            <a:off x="323528" y="1125538"/>
            <a:ext cx="3528392" cy="539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788988" indent="-3429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spcBef>
                <a:spcPts val="1200"/>
              </a:spcBef>
              <a:buFontTx/>
              <a:buAutoNum type="arabicPeriod"/>
            </a:pP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«модельних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суддів: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менше 12</a:t>
            </a:r>
          </a:p>
          <a:p>
            <a:pPr lvl="2" eaLnBrk="1" hangingPunct="1">
              <a:spcBef>
                <a:spcPts val="1200"/>
              </a:spcBef>
              <a:buFontTx/>
              <a:buAutoNum type="arabicPeriod"/>
            </a:pP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Наявність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транспортного сполучення</a:t>
            </a:r>
          </a:p>
          <a:p>
            <a:pPr lvl="2" eaLnBrk="1" hangingPunct="1">
              <a:spcBef>
                <a:spcPts val="1200"/>
              </a:spcBef>
              <a:buFontTx/>
              <a:buAutoNum type="arabicPeriod"/>
            </a:pP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Наявність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громадського транспорту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між </a:t>
            </a:r>
            <a:r>
              <a:rPr lang="uk-UA" alt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центральним</a:t>
            </a:r>
            <a:r>
              <a:rPr lang="uk-UA" alt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судом і віддаленими робочими місцями</a:t>
            </a:r>
          </a:p>
          <a:p>
            <a:pPr lvl="2" eaLnBrk="1" hangingPunct="1">
              <a:spcBef>
                <a:spcPts val="1200"/>
              </a:spcBef>
              <a:buFontTx/>
              <a:buAutoNum type="arabicPeriod"/>
            </a:pP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«Центральний суд» –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рівновіддалений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 «віддалених</a:t>
            </a:r>
            <a:r>
              <a:rPr lang="uk-UA" alt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робочих місць</a:t>
            </a:r>
          </a:p>
          <a:p>
            <a:pPr lvl="2" eaLnBrk="1" hangingPunct="1">
              <a:buFontTx/>
              <a:buAutoNum type="arabicPeriod"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6372" y="241300"/>
            <a:ext cx="8496944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>
              <a:defRPr/>
            </a:pPr>
            <a:r>
              <a:rPr lang="uk-UA" alt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Розробка нових судових мап в Україні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5693"/>
            <a:ext cx="4574954" cy="531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308725"/>
            <a:ext cx="5040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uk-UA" sz="2000" b="1" smtClean="0">
                <a:latin typeface="Monotype Corsiva" pitchFamily="66" charset="0"/>
                <a:cs typeface="Times New Roman" pitchFamily="18" charset="0"/>
              </a:rPr>
              <a:t>Створення судових мап</a:t>
            </a:r>
            <a:endParaRPr lang="uk-UA" altLang="uk-UA" sz="2000" b="1" smtClean="0">
              <a:latin typeface="Monotype Corsiva" pitchFamily="66" charset="0"/>
              <a:ea typeface="MingLiU" pitchFamily="49" charset="-120"/>
              <a:cs typeface="Times New Roman" pitchFamily="18" charset="0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6" y="332656"/>
            <a:ext cx="5643664" cy="64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6" name="Shape 104"/>
          <p:cNvSpPr txBox="1">
            <a:spLocks/>
          </p:cNvSpPr>
          <p:nvPr/>
        </p:nvSpPr>
        <p:spPr>
          <a:xfrm>
            <a:off x="669728" y="908720"/>
            <a:ext cx="8006728" cy="54726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39" tIns="45720" rIns="91439" bIns="45720" rtlCol="0" anchor="ctr">
            <a:normAutofit/>
          </a:bodyPr>
          <a:lstStyle>
            <a:lvl1pPr algn="ctr" defTabSz="490727" rtl="0" eaLnBrk="1" latinLnBrk="0" hangingPunct="1">
              <a:spcBef>
                <a:spcPct val="0"/>
              </a:spcBef>
              <a:buNone/>
              <a:defRPr sz="67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/>
            </a:pPr>
            <a:endParaRPr lang="uk-UA" sz="1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96628" y="5229200"/>
            <a:ext cx="8352928" cy="53385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ВАШУ УВАГУ!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5184576" cy="35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08312407"/>
              </p:ext>
            </p:extLst>
          </p:nvPr>
        </p:nvGraphicFramePr>
        <p:xfrm>
          <a:off x="323528" y="260648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50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368" y="1123560"/>
            <a:ext cx="9144000" cy="5761824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>
                <a:solidFill>
                  <a:prstClr val="white">
                    <a:lumMod val="65000"/>
                  </a:prstClr>
                </a:solidFill>
              </a:rPr>
              <a:t>----------------------------------------------------------------------------------------------------------------------------</a:t>
            </a:r>
            <a:endParaRPr lang="uk-UA" sz="1800" dirty="0">
              <a:solidFill>
                <a:prstClr val="white">
                  <a:lumMod val="65000"/>
                </a:prstClr>
              </a:solidFill>
            </a:endParaRPr>
          </a:p>
          <a:p>
            <a:pPr marL="0" indent="0">
              <a:buNone/>
            </a:pPr>
            <a:endParaRPr lang="uk-UA" sz="800" dirty="0" smtClean="0"/>
          </a:p>
          <a:p>
            <a:pPr marL="0" indent="0" algn="ctr">
              <a:buNone/>
            </a:pPr>
            <a:endParaRPr lang="uk-UA" sz="12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uk-UA" sz="12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uk-UA" sz="1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uk-UA" sz="1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rgbClr val="7030A0"/>
                </a:solidFill>
              </a:rPr>
              <a:t>   </a:t>
            </a:r>
            <a:r>
              <a:rPr lang="uk-UA" sz="1800" dirty="0" smtClean="0">
                <a:solidFill>
                  <a:schemeClr val="bg1">
                    <a:lumMod val="65000"/>
                  </a:schemeClr>
                </a:solidFill>
              </a:rPr>
              <a:t>----------------------------------------------------------------------------------------------------------------------------</a:t>
            </a:r>
          </a:p>
          <a:p>
            <a:pPr marL="0" indent="0">
              <a:buNone/>
            </a:pPr>
            <a:endParaRPr lang="uk-UA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uk-UA" sz="1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uk-UA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uk-UA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rgbClr val="7030A0"/>
                </a:solidFill>
              </a:rPr>
              <a:t>  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bg1">
                    <a:lumMod val="65000"/>
                  </a:schemeClr>
                </a:solidFill>
              </a:rPr>
              <a:t>----------------------------------------------------------------------------------------------------------------------------</a:t>
            </a:r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09242" y="3861048"/>
            <a:ext cx="1512168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Апеляційні господарські  </a:t>
            </a:r>
          </a:p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суди</a:t>
            </a:r>
            <a:endParaRPr lang="ru-RU" sz="1200" b="1" dirty="0">
              <a:solidFill>
                <a:srgbClr val="006666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5576" y="5301208"/>
            <a:ext cx="792088" cy="12241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Вищий суд з питань інтелектуальної власності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27884" y="3861048"/>
            <a:ext cx="1584176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Апеляційні адміністративні  </a:t>
            </a:r>
          </a:p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суди</a:t>
            </a:r>
            <a:endParaRPr lang="ru-RU" sz="1200" b="1" dirty="0">
              <a:solidFill>
                <a:srgbClr val="0066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77780" y="3861048"/>
            <a:ext cx="1512168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Апеляційні </a:t>
            </a:r>
          </a:p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загальні  </a:t>
            </a:r>
          </a:p>
          <a:p>
            <a:pPr algn="ctr"/>
            <a:r>
              <a:rPr lang="uk-UA" sz="1200" b="1" dirty="0" smtClean="0">
                <a:solidFill>
                  <a:srgbClr val="006666"/>
                </a:solidFill>
              </a:rPr>
              <a:t>суди</a:t>
            </a:r>
            <a:endParaRPr lang="ru-RU" sz="1200" b="1" dirty="0">
              <a:solidFill>
                <a:srgbClr val="0066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09242" y="5287218"/>
            <a:ext cx="1512168" cy="62605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Місцеві господарські  </a:t>
            </a:r>
          </a:p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суди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3888" y="5285122"/>
            <a:ext cx="1548172" cy="62815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Місцеві адміністративні</a:t>
            </a:r>
          </a:p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суди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77780" y="5285122"/>
            <a:ext cx="1512168" cy="62815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Місцеві </a:t>
            </a:r>
          </a:p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загальні</a:t>
            </a:r>
          </a:p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суди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71624" y="5287218"/>
            <a:ext cx="684076" cy="131013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Вищий  антикорупційний суд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56376" y="5193196"/>
            <a:ext cx="540060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I </a:t>
            </a:r>
            <a:r>
              <a:rPr lang="uk-UA" sz="1400" b="1" dirty="0">
                <a:solidFill>
                  <a:srgbClr val="00B050"/>
                </a:solidFill>
              </a:rPr>
              <a:t>Інстанція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6376" y="1844824"/>
            <a:ext cx="540060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III </a:t>
            </a:r>
            <a:r>
              <a:rPr lang="uk-UA" sz="1400" b="1" dirty="0" smtClean="0">
                <a:solidFill>
                  <a:srgbClr val="7030A0"/>
                </a:solidFill>
              </a:rPr>
              <a:t>Інстанція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56376" y="3602025"/>
            <a:ext cx="540060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rgbClr val="006666"/>
                </a:solidFill>
              </a:rPr>
              <a:t>II </a:t>
            </a:r>
            <a:r>
              <a:rPr lang="uk-UA" sz="1400" b="1" dirty="0">
                <a:solidFill>
                  <a:srgbClr val="006666"/>
                </a:solidFill>
              </a:rPr>
              <a:t>Інстанція</a:t>
            </a:r>
            <a:endParaRPr lang="ru-RU" sz="1400" b="1" dirty="0">
              <a:solidFill>
                <a:srgbClr val="006666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3608" y="2352998"/>
            <a:ext cx="1656184" cy="57194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rgbClr val="7030A0"/>
                </a:solidFill>
              </a:rPr>
              <a:t>Касаційний господарський </a:t>
            </a:r>
          </a:p>
          <a:p>
            <a:pPr algn="ctr"/>
            <a:r>
              <a:rPr lang="uk-UA" sz="1100" b="1" dirty="0" smtClean="0">
                <a:solidFill>
                  <a:srgbClr val="7030A0"/>
                </a:solidFill>
              </a:rPr>
              <a:t>суд </a:t>
            </a:r>
            <a:endParaRPr lang="ru-RU" sz="11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99792" y="2368476"/>
            <a:ext cx="1656184" cy="55646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rgbClr val="7030A0"/>
                </a:solidFill>
              </a:rPr>
              <a:t>Касаційний адміністративний </a:t>
            </a:r>
          </a:p>
          <a:p>
            <a:pPr algn="ctr"/>
            <a:r>
              <a:rPr lang="uk-UA" sz="1100" b="1" dirty="0" smtClean="0">
                <a:solidFill>
                  <a:srgbClr val="7030A0"/>
                </a:solidFill>
              </a:rPr>
              <a:t>суд </a:t>
            </a:r>
            <a:endParaRPr lang="ru-RU" sz="1100" b="1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55976" y="2368476"/>
            <a:ext cx="1656184" cy="55646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rgbClr val="7030A0"/>
                </a:solidFill>
              </a:rPr>
              <a:t>Касаційний </a:t>
            </a:r>
          </a:p>
          <a:p>
            <a:pPr algn="ctr"/>
            <a:r>
              <a:rPr lang="uk-UA" sz="1100" b="1" dirty="0" smtClean="0">
                <a:solidFill>
                  <a:srgbClr val="7030A0"/>
                </a:solidFill>
              </a:rPr>
              <a:t>цивільний </a:t>
            </a:r>
          </a:p>
          <a:p>
            <a:pPr algn="ctr"/>
            <a:r>
              <a:rPr lang="uk-UA" sz="1100" b="1" dirty="0" smtClean="0">
                <a:solidFill>
                  <a:srgbClr val="7030A0"/>
                </a:solidFill>
              </a:rPr>
              <a:t>суд </a:t>
            </a:r>
            <a:endParaRPr lang="ru-RU" sz="11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12160" y="2374330"/>
            <a:ext cx="1633872" cy="55061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rgbClr val="7030A0"/>
                </a:solidFill>
              </a:rPr>
              <a:t>Касаційний кримінальний</a:t>
            </a:r>
          </a:p>
          <a:p>
            <a:pPr algn="ctr"/>
            <a:r>
              <a:rPr lang="uk-UA" sz="1100" b="1" dirty="0" smtClean="0">
                <a:solidFill>
                  <a:srgbClr val="7030A0"/>
                </a:solidFill>
              </a:rPr>
              <a:t> суд </a:t>
            </a:r>
            <a:endParaRPr lang="ru-RU" sz="1100" b="1" dirty="0">
              <a:solidFill>
                <a:srgbClr val="7030A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43608" y="2001379"/>
            <a:ext cx="6602424" cy="36415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7030A0"/>
                </a:solidFill>
              </a:rPr>
              <a:t>ВЕЛИКА ПАЛАТА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26165" y="1746325"/>
            <a:ext cx="6613902" cy="25202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7030A0"/>
                </a:solidFill>
              </a:rPr>
              <a:t>ВЕРХОВНИЙ СУД</a:t>
            </a:r>
            <a:endParaRPr lang="ru-RU" sz="12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 стрелкой 20"/>
          <p:cNvCxnSpPr>
            <a:stCxn id="19" idx="0"/>
          </p:cNvCxnSpPr>
          <p:nvPr/>
        </p:nvCxnSpPr>
        <p:spPr>
          <a:xfrm flipV="1">
            <a:off x="1151620" y="3140968"/>
            <a:ext cx="0" cy="216024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195736" y="3140968"/>
            <a:ext cx="0" cy="720080"/>
          </a:xfrm>
          <a:prstGeom prst="straightConnector1">
            <a:avLst/>
          </a:prstGeom>
          <a:ln w="1905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508104" y="3140968"/>
            <a:ext cx="0" cy="720080"/>
          </a:xfrm>
          <a:prstGeom prst="straightConnector1">
            <a:avLst/>
          </a:prstGeom>
          <a:ln w="1905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732240" y="3140968"/>
            <a:ext cx="0" cy="720080"/>
          </a:xfrm>
          <a:prstGeom prst="straightConnector1">
            <a:avLst/>
          </a:prstGeom>
          <a:ln w="1905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8" idx="0"/>
          </p:cNvCxnSpPr>
          <p:nvPr/>
        </p:nvCxnSpPr>
        <p:spPr>
          <a:xfrm flipV="1">
            <a:off x="7413662" y="3140968"/>
            <a:ext cx="0" cy="214625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4056466" y="3140968"/>
            <a:ext cx="0" cy="720080"/>
          </a:xfrm>
          <a:prstGeom prst="straightConnector1">
            <a:avLst/>
          </a:prstGeom>
          <a:ln w="1905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трелка вверх 51"/>
          <p:cNvSpPr/>
          <p:nvPr/>
        </p:nvSpPr>
        <p:spPr>
          <a:xfrm>
            <a:off x="2464753" y="5130225"/>
            <a:ext cx="45719" cy="12793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>
            <a:off x="4333116" y="5129231"/>
            <a:ext cx="45719" cy="12793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>
            <a:off x="6133864" y="5148447"/>
            <a:ext cx="45719" cy="12793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1818556"/>
            <a:ext cx="615553" cy="11919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Всього</a:t>
            </a:r>
          </a:p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суддів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9296" y="547232"/>
            <a:ext cx="8117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правосуддя після</a:t>
            </a:r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реформування</a:t>
            </a: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5429250"/>
            <a:ext cx="4643437" cy="142875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9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Оптимізація кількості суддів у судах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9144000" cy="9807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Кількість суддів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загальних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судах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475700"/>
              </p:ext>
            </p:extLst>
          </p:nvPr>
        </p:nvGraphicFramePr>
        <p:xfrm>
          <a:off x="107504" y="1052736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76056" y="4221088"/>
            <a:ext cx="1008112" cy="576064"/>
          </a:xfrm>
          <a:prstGeom prst="rect">
            <a:avLst/>
          </a:prstGeom>
          <a:solidFill>
            <a:srgbClr val="F9F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1,5 %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9144000" cy="9807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суддів</a:t>
            </a:r>
            <a:br>
              <a:rPr lang="uk-UA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адміністративних та господарських судах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867700"/>
              </p:ext>
            </p:extLst>
          </p:nvPr>
        </p:nvGraphicFramePr>
        <p:xfrm>
          <a:off x="91462" y="972158"/>
          <a:ext cx="4480538" cy="569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479146"/>
              </p:ext>
            </p:extLst>
          </p:nvPr>
        </p:nvGraphicFramePr>
        <p:xfrm>
          <a:off x="4644008" y="980795"/>
          <a:ext cx="4392488" cy="568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54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587051"/>
              </p:ext>
            </p:extLst>
          </p:nvPr>
        </p:nvGraphicFramePr>
        <p:xfrm>
          <a:off x="457200" y="1268761"/>
          <a:ext cx="8229600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9144000" cy="980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23528" y="151361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Кількість судів, в яких судді не здійснюють правосуддя</a:t>
            </a:r>
          </a:p>
          <a:p>
            <a:pPr algn="ctr"/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(закінчення п’ятирічного строку повноважень тощо)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2060848"/>
            <a:ext cx="792088" cy="504056"/>
          </a:xfrm>
          <a:prstGeom prst="rect">
            <a:avLst/>
          </a:prstGeom>
          <a:solidFill>
            <a:srgbClr val="F9F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63 суди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66,3 %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2124" y="3645024"/>
            <a:ext cx="720080" cy="473571"/>
          </a:xfrm>
          <a:prstGeom prst="rect">
            <a:avLst/>
          </a:prstGeom>
          <a:solidFill>
            <a:srgbClr val="F9F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судів</a:t>
            </a:r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75 %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5150879"/>
            <a:ext cx="720080" cy="504056"/>
          </a:xfrm>
          <a:prstGeom prst="rect">
            <a:avLst/>
          </a:prstGeom>
          <a:solidFill>
            <a:srgbClr val="F9F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суди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42,8 %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11420</TotalTime>
  <Words>2031</Words>
  <Application>Microsoft Office PowerPoint</Application>
  <PresentationFormat>Экран (4:3)</PresentationFormat>
  <Paragraphs>455</Paragraphs>
  <Slides>35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Кількість суддів у загальних судах </vt:lpstr>
      <vt:lpstr>Кількість суддів у адміністративних та господарських судах </vt:lpstr>
      <vt:lpstr>Презентация PowerPoint</vt:lpstr>
      <vt:lpstr>Суди, в яких не здійснювали правосуддя в період 2016 – 2017 рр. (закінчення п’ятирічного строку повноважень у суддів тощо) </vt:lpstr>
      <vt:lpstr>Неможливість здійснення правосуддя у зв’язку з недоукомплектованістю судів</vt:lpstr>
      <vt:lpstr>Нерозглянуті судами справи в І кварталі 2017 року внаслідок неможливості здійснювати правосуддя</vt:lpstr>
      <vt:lpstr>Відрядження суддів</vt:lpstr>
      <vt:lpstr>Презентация PowerPoint</vt:lpstr>
      <vt:lpstr> Географія правосуддя – проблема пошуку балансу </vt:lpstr>
      <vt:lpstr>Етапи перегляду мережі судів</vt:lpstr>
      <vt:lpstr>Оцінка існуючої мапи судів і показників:  збір даних із зовнішніх і внутрішніх джерел</vt:lpstr>
      <vt:lpstr>Визначення цілей і критеріїв</vt:lpstr>
      <vt:lpstr>Вироблення та вимірювання показників</vt:lpstr>
      <vt:lpstr>Ключовий фактор: щільність населення</vt:lpstr>
      <vt:lpstr>Ключовий фактор: розмір суду пошук оптимальної кількості суддів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 ЗА ВАШУ УВАГУ!</vt:lpstr>
    </vt:vector>
  </TitlesOfParts>
  <Company>Tycoon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у  2015 році</dc:title>
  <dc:creator>Artemenko</dc:creator>
  <cp:lastModifiedBy>pastukhova</cp:lastModifiedBy>
  <cp:revision>1315</cp:revision>
  <cp:lastPrinted>2017-10-13T12:37:32Z</cp:lastPrinted>
  <dcterms:created xsi:type="dcterms:W3CDTF">2015-10-19T11:36:21Z</dcterms:created>
  <dcterms:modified xsi:type="dcterms:W3CDTF">2017-10-18T09:35:29Z</dcterms:modified>
</cp:coreProperties>
</file>